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84" r:id="rId2"/>
    <p:sldId id="256" r:id="rId3"/>
    <p:sldId id="258" r:id="rId4"/>
    <p:sldId id="285" r:id="rId5"/>
    <p:sldId id="286" r:id="rId6"/>
    <p:sldId id="287" r:id="rId7"/>
    <p:sldId id="288" r:id="rId8"/>
    <p:sldId id="289" r:id="rId9"/>
    <p:sldId id="290" r:id="rId10"/>
    <p:sldId id="291" r:id="rId11"/>
    <p:sldId id="292" r:id="rId12"/>
    <p:sldId id="293" r:id="rId13"/>
    <p:sldId id="294" r:id="rId14"/>
    <p:sldId id="295" r:id="rId15"/>
    <p:sldId id="257" r:id="rId16"/>
    <p:sldId id="261" r:id="rId17"/>
    <p:sldId id="262" r:id="rId18"/>
    <p:sldId id="296" r:id="rId19"/>
    <p:sldId id="297" r:id="rId20"/>
    <p:sldId id="263" r:id="rId21"/>
    <p:sldId id="264" r:id="rId22"/>
    <p:sldId id="298" r:id="rId23"/>
    <p:sldId id="265" r:id="rId24"/>
    <p:sldId id="299" r:id="rId25"/>
    <p:sldId id="266" r:id="rId26"/>
    <p:sldId id="300" r:id="rId27"/>
    <p:sldId id="267" r:id="rId28"/>
    <p:sldId id="268" r:id="rId29"/>
    <p:sldId id="301" r:id="rId30"/>
    <p:sldId id="269" r:id="rId31"/>
    <p:sldId id="270" r:id="rId32"/>
    <p:sldId id="271" r:id="rId33"/>
    <p:sldId id="272" r:id="rId34"/>
    <p:sldId id="302" r:id="rId35"/>
    <p:sldId id="273" r:id="rId36"/>
    <p:sldId id="274" r:id="rId37"/>
    <p:sldId id="275" r:id="rId38"/>
    <p:sldId id="276" r:id="rId39"/>
    <p:sldId id="277" r:id="rId40"/>
    <p:sldId id="278" r:id="rId41"/>
    <p:sldId id="279" r:id="rId42"/>
    <p:sldId id="280" r:id="rId43"/>
    <p:sldId id="281" r:id="rId44"/>
    <p:sldId id="282" r:id="rId45"/>
    <p:sldId id="28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98579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291492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4B060B-D400-48AE-AE90-2642C02BC93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252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169555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4B060B-D400-48AE-AE90-2642C02BC93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8614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1944294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158099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58927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352905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0AFBEC-7DFD-48CA-89EA-2D3D804A6A7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116919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27109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0AFBEC-7DFD-48CA-89EA-2D3D804A6A79}" type="datetimeFigureOut">
              <a:rPr lang="en-US" smtClean="0"/>
              <a:pPr/>
              <a:t>6/22/2020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336738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0AFBEC-7DFD-48CA-89EA-2D3D804A6A79}" type="datetimeFigureOut">
              <a:rPr lang="en-US" smtClean="0"/>
              <a:pPr/>
              <a:t>6/22/2020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193963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AFBEC-7DFD-48CA-89EA-2D3D804A6A79}" type="datetimeFigureOut">
              <a:rPr lang="en-US" smtClean="0"/>
              <a:pPr/>
              <a:t>6/22/2020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321095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238159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0AFBEC-7DFD-48CA-89EA-2D3D804A6A7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4B060B-D400-48AE-AE90-2642C02BC93E}" type="slidenum">
              <a:rPr lang="en-US" smtClean="0"/>
              <a:pPr/>
              <a:t>‹#›</a:t>
            </a:fld>
            <a:endParaRPr lang="en-US"/>
          </a:p>
        </p:txBody>
      </p:sp>
    </p:spTree>
    <p:extLst>
      <p:ext uri="{BB962C8B-B14F-4D97-AF65-F5344CB8AC3E}">
        <p14:creationId xmlns:p14="http://schemas.microsoft.com/office/powerpoint/2010/main" val="265692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0AFBEC-7DFD-48CA-89EA-2D3D804A6A79}" type="datetimeFigureOut">
              <a:rPr lang="en-US" smtClean="0"/>
              <a:pPr/>
              <a:t>6/22/2020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4B060B-D400-48AE-AE90-2642C02BC93E}" type="slidenum">
              <a:rPr lang="en-US" smtClean="0"/>
              <a:pPr/>
              <a:t>‹#›</a:t>
            </a:fld>
            <a:endParaRPr lang="en-US"/>
          </a:p>
        </p:txBody>
      </p:sp>
    </p:spTree>
    <p:extLst>
      <p:ext uri="{BB962C8B-B14F-4D97-AF65-F5344CB8AC3E}">
        <p14:creationId xmlns:p14="http://schemas.microsoft.com/office/powerpoint/2010/main" val="145772005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esMelaaH\004.jpg"/>
          <p:cNvPicPr>
            <a:picLocks noChangeAspect="1" noChangeArrowheads="1"/>
          </p:cNvPicPr>
          <p:nvPr/>
        </p:nvPicPr>
        <p:blipFill>
          <a:blip r:embed="rId2" cstate="email">
            <a:lum contrast="-10000"/>
            <a:extLst>
              <a:ext uri="{28A0092B-C50C-407E-A947-70E740481C1C}">
                <a14:useLocalDpi xmlns:a14="http://schemas.microsoft.com/office/drawing/2010/main"/>
              </a:ext>
            </a:extLst>
          </a:blip>
          <a:srcRect/>
          <a:stretch>
            <a:fillRect/>
          </a:stretch>
        </p:blipFill>
        <p:spPr bwMode="auto">
          <a:xfrm>
            <a:off x="2920621" y="100456"/>
            <a:ext cx="6448128" cy="675754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توالت</a:t>
            </a:r>
            <a:endParaRPr lang="en-US" sz="3200" b="1" dirty="0">
              <a:cs typeface="B Nazanin" panose="00000400000000000000" pitchFamily="2" charset="-78"/>
            </a:endParaRPr>
          </a:p>
        </p:txBody>
      </p:sp>
      <p:graphicFrame>
        <p:nvGraphicFramePr>
          <p:cNvPr id="6" name="Table 5"/>
          <p:cNvGraphicFramePr>
            <a:graphicFrameLocks noGrp="1"/>
          </p:cNvGraphicFramePr>
          <p:nvPr/>
        </p:nvGraphicFramePr>
        <p:xfrm>
          <a:off x="3316407" y="2256153"/>
          <a:ext cx="5793791" cy="1981200"/>
        </p:xfrm>
        <a:graphic>
          <a:graphicData uri="http://schemas.openxmlformats.org/drawingml/2006/table">
            <a:tbl>
              <a:tblPr firstRow="1" bandRow="1">
                <a:tableStyleId>{5940675A-B579-460E-94D1-54222C63F5DA}</a:tableStyleId>
              </a:tblPr>
              <a:tblGrid>
                <a:gridCol w="1818135">
                  <a:extLst>
                    <a:ext uri="{9D8B030D-6E8A-4147-A177-3AD203B41FA5}">
                      <a16:colId xmlns:a16="http://schemas.microsoft.com/office/drawing/2014/main" xmlns="" val="20000"/>
                    </a:ext>
                  </a:extLst>
                </a:gridCol>
                <a:gridCol w="3975656">
                  <a:extLst>
                    <a:ext uri="{9D8B030D-6E8A-4147-A177-3AD203B41FA5}">
                      <a16:colId xmlns:a16="http://schemas.microsoft.com/office/drawing/2014/main" xmlns="" val="20007"/>
                    </a:ext>
                  </a:extLst>
                </a:gridCol>
              </a:tblGrid>
              <a:tr h="370473">
                <a:tc>
                  <a:txBody>
                    <a:bodyPr/>
                    <a:lstStyle/>
                    <a:p>
                      <a:pPr algn="ctr" rtl="1"/>
                      <a:r>
                        <a:rPr lang="fa-IR" sz="2000" dirty="0" smtClean="0">
                          <a:solidFill>
                            <a:schemeClr val="tx1"/>
                          </a:solidFill>
                          <a:cs typeface="B Nazanin" pitchFamily="2" charset="-78"/>
                        </a:rPr>
                        <a:t>حداقل 1 عدد</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1 – 9 نفر شاغل</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370473">
                <a:tc>
                  <a:txBody>
                    <a:bodyPr/>
                    <a:lstStyle/>
                    <a:p>
                      <a:pPr algn="ctr" rtl="1"/>
                      <a:r>
                        <a:rPr lang="fa-IR" sz="2000" dirty="0" smtClean="0">
                          <a:solidFill>
                            <a:schemeClr val="tx1"/>
                          </a:solidFill>
                          <a:cs typeface="B Nazanin" pitchFamily="2" charset="-78"/>
                        </a:rPr>
                        <a:t>حداقل 2 عدد</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برای 10 – 24 نفر شاغل</a:t>
                      </a:r>
                      <a:endParaRPr lang="en-US" sz="2000" dirty="0" smtClean="0">
                        <a:solidFill>
                          <a:schemeClr val="tx1"/>
                        </a:solidFill>
                        <a:cs typeface="B Nazanin" pitchFamily="2" charset="-78"/>
                      </a:endParaRPr>
                    </a:p>
                  </a:txBody>
                  <a:tcPr anchor="ctr"/>
                </a:tc>
                <a:extLst>
                  <a:ext uri="{0D108BD9-81ED-4DB2-BD59-A6C34878D82A}">
                    <a16:rowId xmlns:a16="http://schemas.microsoft.com/office/drawing/2014/main" xmlns="" val="10003"/>
                  </a:ext>
                </a:extLst>
              </a:tr>
              <a:tr h="370473">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3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25 – 49 نفر شاغل</a:t>
                      </a:r>
                      <a:endParaRPr lang="en-US" sz="2000" dirty="0">
                        <a:solidFill>
                          <a:schemeClr val="tx1"/>
                        </a:solidFill>
                        <a:cs typeface="B Nazanin" pitchFamily="2" charset="-78"/>
                      </a:endParaRPr>
                    </a:p>
                  </a:txBody>
                  <a:tcPr anchor="ctr"/>
                </a:tc>
              </a:tr>
              <a:tr h="370473">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4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50 – 74 نفر شاغل</a:t>
                      </a:r>
                      <a:endParaRPr lang="en-US" sz="2000" dirty="0">
                        <a:solidFill>
                          <a:schemeClr val="tx1"/>
                        </a:solidFill>
                        <a:cs typeface="B Nazanin" pitchFamily="2" charset="-78"/>
                      </a:endParaRPr>
                    </a:p>
                  </a:txBody>
                  <a:tcPr anchor="ctr"/>
                </a:tc>
              </a:tr>
              <a:tr h="383577">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5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75 – 100 نفر شاغل</a:t>
                      </a:r>
                      <a:endParaRPr lang="en-US" sz="2000" dirty="0">
                        <a:solidFill>
                          <a:schemeClr val="tx1"/>
                        </a:solidFill>
                        <a:cs typeface="B Nazanin" pitchFamily="2" charset="-78"/>
                      </a:endParaRPr>
                    </a:p>
                  </a:txBody>
                  <a:tcPr anchor="ctr"/>
                </a:tc>
              </a:tr>
            </a:tbl>
          </a:graphicData>
        </a:graphic>
      </p:graphicFrame>
      <p:sp>
        <p:nvSpPr>
          <p:cNvPr id="7" name="Subtitle 2"/>
          <p:cNvSpPr txBox="1">
            <a:spLocks/>
          </p:cNvSpPr>
          <p:nvPr/>
        </p:nvSpPr>
        <p:spPr>
          <a:xfrm>
            <a:off x="1528549" y="1507589"/>
            <a:ext cx="9287403" cy="5122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تعداد توالت ها در کارگاهها باتوجه به تعداد شاغلین</a:t>
            </a:r>
          </a:p>
          <a:p>
            <a:pPr algn="just" rtl="1">
              <a:buFont typeface="Wingdings" panose="05000000000000000000" pitchFamily="2" charset="2"/>
              <a:buChar char="v"/>
            </a:pPr>
            <a:endParaRPr lang="fa-IR" sz="2200" b="1" dirty="0" smtClean="0">
              <a:cs typeface="B Nazanin" panose="00000400000000000000" pitchFamily="2" charset="-78"/>
            </a:endParaRPr>
          </a:p>
        </p:txBody>
      </p:sp>
      <p:sp>
        <p:nvSpPr>
          <p:cNvPr id="8" name="Subtitle 2"/>
          <p:cNvSpPr txBox="1">
            <a:spLocks/>
          </p:cNvSpPr>
          <p:nvPr/>
        </p:nvSpPr>
        <p:spPr>
          <a:xfrm>
            <a:off x="1460310" y="4594257"/>
            <a:ext cx="9362364" cy="16291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در کارگاههایی که تعداد شاغلین آنها بیش از 100 نفر است، به ازاء هر 30 نفر اضافی حداقل یک توالت در نظر گرفته شود.</a:t>
            </a:r>
          </a:p>
          <a:p>
            <a:pPr algn="just" rtl="1">
              <a:buFont typeface="Wingdings" panose="05000000000000000000" pitchFamily="2" charset="2"/>
              <a:buChar char="v"/>
            </a:pPr>
            <a:r>
              <a:rPr lang="fa-IR" sz="2200" b="1" dirty="0" smtClean="0">
                <a:cs typeface="B Nazanin" panose="00000400000000000000" pitchFamily="2" charset="-78"/>
              </a:rPr>
              <a:t>در کارگاههایی که کارگران زن مشغول بکار هستند، باتوجه به تعداد آنها باید توالت جداگانه ساخته شود.</a:t>
            </a:r>
          </a:p>
          <a:p>
            <a:pPr algn="just" rtl="1">
              <a:buFont typeface="Wingdings" panose="05000000000000000000" pitchFamily="2" charset="2"/>
              <a:buChar char="v"/>
            </a:pPr>
            <a:endParaRPr lang="fa-IR" sz="2200" b="1" dirty="0" smtClean="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دستشویی</a:t>
            </a:r>
            <a:endParaRPr lang="en-US" sz="3200" b="1" dirty="0">
              <a:cs typeface="B Nazanin" panose="00000400000000000000" pitchFamily="2" charset="-78"/>
            </a:endParaRPr>
          </a:p>
        </p:txBody>
      </p:sp>
      <p:sp>
        <p:nvSpPr>
          <p:cNvPr id="5" name="Subtitle 2"/>
          <p:cNvSpPr txBox="1">
            <a:spLocks/>
          </p:cNvSpPr>
          <p:nvPr/>
        </p:nvSpPr>
        <p:spPr>
          <a:xfrm>
            <a:off x="900753" y="1433015"/>
            <a:ext cx="9915200" cy="534309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احداث دستشویی ها باید در مجاورت نمازخانه، محل غذاخوری، توالت و در دسترس کارگران باشد.</a:t>
            </a:r>
          </a:p>
          <a:p>
            <a:pPr algn="just" rtl="1">
              <a:buFont typeface="Wingdings" panose="05000000000000000000" pitchFamily="2" charset="2"/>
              <a:buChar char="v"/>
            </a:pPr>
            <a:r>
              <a:rPr lang="fa-IR" sz="2200" b="1" dirty="0" smtClean="0">
                <a:cs typeface="B Nazanin" panose="00000400000000000000" pitchFamily="2" charset="-78"/>
              </a:rPr>
              <a:t>دیوارها تا زیر سقف کاشی، بدون ترک خودرگی، به رنگ روشن و قابل شستشو باشند.</a:t>
            </a:r>
          </a:p>
          <a:p>
            <a:pPr algn="just" rtl="1">
              <a:buFont typeface="Wingdings" panose="05000000000000000000" pitchFamily="2" charset="2"/>
              <a:buChar char="v"/>
            </a:pPr>
            <a:r>
              <a:rPr lang="fa-IR" sz="2200" b="1" dirty="0" smtClean="0">
                <a:cs typeface="B Nazanin" panose="00000400000000000000" pitchFamily="2" charset="-78"/>
              </a:rPr>
              <a:t>سقف صاف، بدون ترک خودرگی، به رنگ روشن و قابل شستشو باشد.</a:t>
            </a:r>
          </a:p>
          <a:p>
            <a:pPr algn="just" rtl="1">
              <a:buFont typeface="Wingdings" panose="05000000000000000000" pitchFamily="2" charset="2"/>
              <a:buChar char="v"/>
            </a:pPr>
            <a:r>
              <a:rPr lang="fa-IR" sz="2200" b="1" dirty="0" smtClean="0">
                <a:cs typeface="B Nazanin" panose="00000400000000000000" pitchFamily="2" charset="-78"/>
              </a:rPr>
              <a:t>کف مقاوم، صاف، قابل شستشو و گندزدایی و ترجیحا از جنس موزاییک، سنگ و امثالهم باشد.</a:t>
            </a:r>
          </a:p>
          <a:p>
            <a:pPr algn="just" rtl="1">
              <a:buFont typeface="Wingdings" panose="05000000000000000000" pitchFamily="2" charset="2"/>
              <a:buChar char="v"/>
            </a:pPr>
            <a:r>
              <a:rPr lang="fa-IR" sz="2200" b="1" dirty="0" smtClean="0">
                <a:cs typeface="B Nazanin" panose="00000400000000000000" pitchFamily="2" charset="-78"/>
              </a:rPr>
              <a:t>کاسه دستشویی باید به رنگ روشن، صاف، بدون ترک خوردگی و قابل شستشو و گندزدایی باشد.</a:t>
            </a:r>
          </a:p>
          <a:p>
            <a:pPr algn="just" rtl="1">
              <a:buFont typeface="Wingdings" panose="05000000000000000000" pitchFamily="2" charset="2"/>
              <a:buChar char="v"/>
            </a:pPr>
            <a:r>
              <a:rPr lang="fa-IR" sz="2200" b="1" dirty="0" smtClean="0">
                <a:cs typeface="B Nazanin" panose="00000400000000000000" pitchFamily="2" charset="-78"/>
              </a:rPr>
              <a:t>دستشویی ها باید دارای آب گرم و سرد باشند.</a:t>
            </a:r>
          </a:p>
          <a:p>
            <a:pPr algn="just" rtl="1">
              <a:buFont typeface="Wingdings" panose="05000000000000000000" pitchFamily="2" charset="2"/>
              <a:buChar char="v"/>
            </a:pPr>
            <a:r>
              <a:rPr lang="fa-IR" sz="2200" b="1" dirty="0" smtClean="0">
                <a:cs typeface="B Nazanin" panose="00000400000000000000" pitchFamily="2" charset="-78"/>
              </a:rPr>
              <a:t>حداقل عرض دستشویی 60 سانتیمتر و حداقل طول آن یک متر باشد.</a:t>
            </a:r>
          </a:p>
          <a:p>
            <a:pPr algn="just" rtl="1">
              <a:buFont typeface="Wingdings" panose="05000000000000000000" pitchFamily="2" charset="2"/>
              <a:buChar char="v"/>
            </a:pPr>
            <a:r>
              <a:rPr lang="fa-IR" sz="2200" b="1" dirty="0" smtClean="0">
                <a:cs typeface="B Nazanin" panose="00000400000000000000" pitchFamily="2" charset="-78"/>
              </a:rPr>
              <a:t>صابون و ترجیحا مایع صابون باید در تمام اوقات در محل دستشویی وجود داشته باشد.</a:t>
            </a:r>
          </a:p>
          <a:p>
            <a:pPr algn="just" rtl="1">
              <a:buFont typeface="Wingdings" panose="05000000000000000000" pitchFamily="2" charset="2"/>
              <a:buChar char="v"/>
            </a:pPr>
            <a:r>
              <a:rPr lang="fa-IR" sz="2200" b="1" dirty="0" smtClean="0">
                <a:cs typeface="B Nazanin" panose="00000400000000000000" pitchFamily="2" charset="-78"/>
              </a:rPr>
              <a:t>کلیه پنجره ها باید مجهز به توری ضدزنگ باشند.</a:t>
            </a:r>
          </a:p>
          <a:p>
            <a:pPr algn="just" rtl="1">
              <a:buFont typeface="Wingdings" panose="05000000000000000000" pitchFamily="2" charset="2"/>
              <a:buChar char="v"/>
            </a:pPr>
            <a:r>
              <a:rPr lang="fa-IR" sz="2200" b="1" dirty="0" smtClean="0">
                <a:cs typeface="B Nazanin" panose="00000400000000000000" pitchFamily="2" charset="-78"/>
              </a:rPr>
              <a:t>جهت خشک کردن دست وجود خشک کن الکتریکی یا حوله کاغذی ضروری است.</a:t>
            </a:r>
          </a:p>
          <a:p>
            <a:pPr algn="just" rtl="1">
              <a:buFont typeface="Wingdings" panose="05000000000000000000" pitchFamily="2" charset="2"/>
              <a:buChar char="v"/>
            </a:pPr>
            <a:r>
              <a:rPr lang="fa-IR" sz="2200" b="1" dirty="0" smtClean="0">
                <a:cs typeface="B Nazanin" panose="00000400000000000000" pitchFamily="2" charset="-78"/>
              </a:rPr>
              <a:t>شستشو و ضدعفونی دستشویی ها باید بطور منظم انجام شود.</a:t>
            </a:r>
          </a:p>
          <a:p>
            <a:pPr algn="just" rtl="1">
              <a:buFont typeface="Wingdings" panose="05000000000000000000" pitchFamily="2" charset="2"/>
              <a:buChar char="v"/>
            </a:pPr>
            <a:endParaRPr lang="fa-IR" sz="2200" b="1" dirty="0" smtClean="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دستشویی</a:t>
            </a:r>
            <a:endParaRPr lang="en-US" sz="3200" b="1" dirty="0">
              <a:cs typeface="B Nazanin" panose="00000400000000000000" pitchFamily="2" charset="-78"/>
            </a:endParaRPr>
          </a:p>
        </p:txBody>
      </p:sp>
      <p:graphicFrame>
        <p:nvGraphicFramePr>
          <p:cNvPr id="6" name="Table 5"/>
          <p:cNvGraphicFramePr>
            <a:graphicFrameLocks noGrp="1"/>
          </p:cNvGraphicFramePr>
          <p:nvPr/>
        </p:nvGraphicFramePr>
        <p:xfrm>
          <a:off x="3316407" y="2256153"/>
          <a:ext cx="5793791" cy="1981200"/>
        </p:xfrm>
        <a:graphic>
          <a:graphicData uri="http://schemas.openxmlformats.org/drawingml/2006/table">
            <a:tbl>
              <a:tblPr firstRow="1" bandRow="1">
                <a:tableStyleId>{5940675A-B579-460E-94D1-54222C63F5DA}</a:tableStyleId>
              </a:tblPr>
              <a:tblGrid>
                <a:gridCol w="1818135">
                  <a:extLst>
                    <a:ext uri="{9D8B030D-6E8A-4147-A177-3AD203B41FA5}">
                      <a16:colId xmlns:a16="http://schemas.microsoft.com/office/drawing/2014/main" xmlns="" val="20000"/>
                    </a:ext>
                  </a:extLst>
                </a:gridCol>
                <a:gridCol w="3975656">
                  <a:extLst>
                    <a:ext uri="{9D8B030D-6E8A-4147-A177-3AD203B41FA5}">
                      <a16:colId xmlns:a16="http://schemas.microsoft.com/office/drawing/2014/main" xmlns="" val="20007"/>
                    </a:ext>
                  </a:extLst>
                </a:gridCol>
              </a:tblGrid>
              <a:tr h="370473">
                <a:tc>
                  <a:txBody>
                    <a:bodyPr/>
                    <a:lstStyle/>
                    <a:p>
                      <a:pPr algn="ctr" rtl="1"/>
                      <a:r>
                        <a:rPr lang="fa-IR" sz="2000" dirty="0" smtClean="0">
                          <a:solidFill>
                            <a:schemeClr val="tx1"/>
                          </a:solidFill>
                          <a:cs typeface="B Nazanin" pitchFamily="2" charset="-78"/>
                        </a:rPr>
                        <a:t>حداقل 1 عدد</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1 – 15نفر شاغل</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370473">
                <a:tc>
                  <a:txBody>
                    <a:bodyPr/>
                    <a:lstStyle/>
                    <a:p>
                      <a:pPr algn="ctr" rtl="1"/>
                      <a:r>
                        <a:rPr lang="fa-IR" sz="2000" dirty="0" smtClean="0">
                          <a:solidFill>
                            <a:schemeClr val="tx1"/>
                          </a:solidFill>
                          <a:cs typeface="B Nazanin" pitchFamily="2" charset="-78"/>
                        </a:rPr>
                        <a:t>حداقل 2 عدد</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برای 16– 30نفر شاغل</a:t>
                      </a:r>
                      <a:endParaRPr lang="en-US" sz="2000" dirty="0" smtClean="0">
                        <a:solidFill>
                          <a:schemeClr val="tx1"/>
                        </a:solidFill>
                        <a:cs typeface="B Nazanin" pitchFamily="2" charset="-78"/>
                      </a:endParaRPr>
                    </a:p>
                  </a:txBody>
                  <a:tcPr anchor="ctr"/>
                </a:tc>
                <a:extLst>
                  <a:ext uri="{0D108BD9-81ED-4DB2-BD59-A6C34878D82A}">
                    <a16:rowId xmlns:a16="http://schemas.microsoft.com/office/drawing/2014/main" xmlns="" val="10003"/>
                  </a:ext>
                </a:extLst>
              </a:tr>
              <a:tr h="370473">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3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31– 50نفر شاغل</a:t>
                      </a:r>
                      <a:endParaRPr lang="en-US" sz="2000" dirty="0">
                        <a:solidFill>
                          <a:schemeClr val="tx1"/>
                        </a:solidFill>
                        <a:cs typeface="B Nazanin" pitchFamily="2" charset="-78"/>
                      </a:endParaRPr>
                    </a:p>
                  </a:txBody>
                  <a:tcPr anchor="ctr"/>
                </a:tc>
              </a:tr>
              <a:tr h="370473">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4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51– 75نفر شاغل</a:t>
                      </a:r>
                      <a:endParaRPr lang="en-US" sz="2000" dirty="0">
                        <a:solidFill>
                          <a:schemeClr val="tx1"/>
                        </a:solidFill>
                        <a:cs typeface="B Nazanin" pitchFamily="2" charset="-78"/>
                      </a:endParaRPr>
                    </a:p>
                  </a:txBody>
                  <a:tcPr anchor="ctr"/>
                </a:tc>
              </a:tr>
              <a:tr h="383577">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حداقل 5 عدد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برای 76– 100 نفر شاغل</a:t>
                      </a:r>
                      <a:endParaRPr lang="en-US" sz="2000" dirty="0">
                        <a:solidFill>
                          <a:schemeClr val="tx1"/>
                        </a:solidFill>
                        <a:cs typeface="B Nazanin" pitchFamily="2" charset="-78"/>
                      </a:endParaRPr>
                    </a:p>
                  </a:txBody>
                  <a:tcPr anchor="ctr"/>
                </a:tc>
              </a:tr>
            </a:tbl>
          </a:graphicData>
        </a:graphic>
      </p:graphicFrame>
      <p:sp>
        <p:nvSpPr>
          <p:cNvPr id="7" name="Subtitle 2"/>
          <p:cNvSpPr txBox="1">
            <a:spLocks/>
          </p:cNvSpPr>
          <p:nvPr/>
        </p:nvSpPr>
        <p:spPr>
          <a:xfrm>
            <a:off x="1528549" y="1507589"/>
            <a:ext cx="9287403" cy="5122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تعداد دستشویی ها در کارگاهها باتوجه به تعداد شاغلین</a:t>
            </a:r>
          </a:p>
          <a:p>
            <a:pPr algn="just" rtl="1">
              <a:buFont typeface="Wingdings" panose="05000000000000000000" pitchFamily="2" charset="2"/>
              <a:buChar char="v"/>
            </a:pPr>
            <a:endParaRPr lang="fa-IR" sz="2200" b="1" dirty="0" smtClean="0">
              <a:cs typeface="B Nazanin" panose="00000400000000000000" pitchFamily="2" charset="-78"/>
            </a:endParaRPr>
          </a:p>
        </p:txBody>
      </p:sp>
      <p:sp>
        <p:nvSpPr>
          <p:cNvPr id="8" name="Subtitle 2"/>
          <p:cNvSpPr txBox="1">
            <a:spLocks/>
          </p:cNvSpPr>
          <p:nvPr/>
        </p:nvSpPr>
        <p:spPr>
          <a:xfrm>
            <a:off x="1460310" y="4594257"/>
            <a:ext cx="9362364" cy="16291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در کارگاههایی که تعداد شاغلین آنها بیش از 100 نفر است، به ازاء هر 25نفر اضافی حداقل یک دستشویی در نظر گرفته شود.</a:t>
            </a:r>
          </a:p>
          <a:p>
            <a:pPr algn="just" rtl="1">
              <a:buFont typeface="Wingdings" panose="05000000000000000000" pitchFamily="2" charset="2"/>
              <a:buChar char="v"/>
            </a:pPr>
            <a:r>
              <a:rPr lang="fa-IR" sz="2200" b="1" dirty="0" smtClean="0">
                <a:cs typeface="B Nazanin" panose="00000400000000000000" pitchFamily="2" charset="-78"/>
              </a:rPr>
              <a:t>در کارگاههایی که کارگران زن مشغول بکار هستند، باتوجه به تعداد آنها باید دستشویی جداگانه ساخته شود.</a:t>
            </a:r>
          </a:p>
          <a:p>
            <a:pPr algn="just" rtl="1">
              <a:buFont typeface="Wingdings" panose="05000000000000000000" pitchFamily="2" charset="2"/>
              <a:buChar char="v"/>
            </a:pPr>
            <a:endParaRPr lang="fa-IR" sz="2200" b="1" dirty="0" smtClean="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حمام / دوش</a:t>
            </a:r>
            <a:endParaRPr lang="en-US" sz="3200" b="1" dirty="0">
              <a:cs typeface="B Nazanin" panose="00000400000000000000" pitchFamily="2" charset="-78"/>
            </a:endParaRPr>
          </a:p>
        </p:txBody>
      </p:sp>
      <p:sp>
        <p:nvSpPr>
          <p:cNvPr id="5" name="Subtitle 2"/>
          <p:cNvSpPr txBox="1">
            <a:spLocks/>
          </p:cNvSpPr>
          <p:nvPr/>
        </p:nvSpPr>
        <p:spPr>
          <a:xfrm>
            <a:off x="900753" y="1296537"/>
            <a:ext cx="9915200" cy="573206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کف محل دوش ها باید مقاوم، قابل شستشو بوده و لغزنده نباشد و دارای شیب کافی به سمت کفشوی باشد.</a:t>
            </a:r>
          </a:p>
          <a:p>
            <a:pPr algn="just" rtl="1">
              <a:buFont typeface="Wingdings" panose="05000000000000000000" pitchFamily="2" charset="2"/>
              <a:buChar char="v"/>
            </a:pPr>
            <a:r>
              <a:rPr lang="fa-IR" sz="2200" b="1" dirty="0" smtClean="0">
                <a:cs typeface="B Nazanin" panose="00000400000000000000" pitchFamily="2" charset="-78"/>
              </a:rPr>
              <a:t>دیوارها تا سقف کاشی، بدون ترک خودرگی، به رنگ روشن و قابل شستشو باشند.</a:t>
            </a:r>
          </a:p>
          <a:p>
            <a:pPr algn="just" rtl="1">
              <a:buFont typeface="Wingdings" panose="05000000000000000000" pitchFamily="2" charset="2"/>
              <a:buChar char="v"/>
            </a:pPr>
            <a:r>
              <a:rPr lang="fa-IR" sz="2200" b="1" dirty="0" smtClean="0">
                <a:cs typeface="B Nazanin" panose="00000400000000000000" pitchFamily="2" charset="-78"/>
              </a:rPr>
              <a:t>سقف صاف، بدون ترک خودرگی، با رنگ روغنی روشن باشد.</a:t>
            </a:r>
          </a:p>
          <a:p>
            <a:pPr algn="just" rtl="1">
              <a:buFont typeface="Wingdings" panose="05000000000000000000" pitchFamily="2" charset="2"/>
              <a:buChar char="v"/>
            </a:pPr>
            <a:r>
              <a:rPr lang="fa-IR" sz="2200" b="1" dirty="0" smtClean="0">
                <a:cs typeface="B Nazanin" panose="00000400000000000000" pitchFamily="2" charset="-78"/>
              </a:rPr>
              <a:t>مساحت کف محل دوش نباید از 90 سانتیمتر در 120 سانتیمتر کمتر باشد و ارتفاع دیوارهای بین دوش ها نباید از 2 متر کوتاه تر باشد.</a:t>
            </a:r>
          </a:p>
          <a:p>
            <a:pPr algn="just" rtl="1">
              <a:buFont typeface="Wingdings" panose="05000000000000000000" pitchFamily="2" charset="2"/>
              <a:buChar char="v"/>
            </a:pPr>
            <a:r>
              <a:rPr lang="fa-IR" sz="2200" b="1" dirty="0" smtClean="0">
                <a:cs typeface="B Nazanin" panose="00000400000000000000" pitchFamily="2" charset="-78"/>
              </a:rPr>
              <a:t>محوطه حمام ها باید دارای هواکش متناسب با فضای آن باشد.</a:t>
            </a:r>
          </a:p>
          <a:p>
            <a:pPr algn="just" rtl="1">
              <a:buFont typeface="Wingdings" panose="05000000000000000000" pitchFamily="2" charset="2"/>
              <a:buChar char="v"/>
            </a:pPr>
            <a:r>
              <a:rPr lang="fa-IR" sz="2200" b="1" dirty="0" smtClean="0">
                <a:cs typeface="B Nazanin" panose="00000400000000000000" pitchFamily="2" charset="-78"/>
              </a:rPr>
              <a:t>حمام باید مجهز به سطل زباله درب دار و قابل شستشو باشد.</a:t>
            </a:r>
          </a:p>
          <a:p>
            <a:pPr algn="just" rtl="1">
              <a:buFont typeface="Wingdings" panose="05000000000000000000" pitchFamily="2" charset="2"/>
              <a:buChar char="v"/>
            </a:pPr>
            <a:r>
              <a:rPr lang="fa-IR" sz="2200" b="1" dirty="0" smtClean="0">
                <a:cs typeface="B Nazanin" panose="00000400000000000000" pitchFamily="2" charset="-78"/>
              </a:rPr>
              <a:t>منابع حرارتی آب گرم باید خارج از محوطه حمام و در محل مناسب قرار داشته باشند.</a:t>
            </a:r>
          </a:p>
          <a:p>
            <a:pPr algn="just" rtl="1">
              <a:buFont typeface="Wingdings" panose="05000000000000000000" pitchFamily="2" charset="2"/>
              <a:buChar char="v"/>
            </a:pPr>
            <a:r>
              <a:rPr lang="fa-IR" sz="2200" b="1" dirty="0" smtClean="0">
                <a:cs typeface="B Nazanin" panose="00000400000000000000" pitchFamily="2" charset="-78"/>
              </a:rPr>
              <a:t>داخل حمام از لامپ ایمنی با حباب شیشه ای باید استفاده شود و تمام کلید و پریزهای برق باید خارج از محوطه حمام قرارداده شوند.</a:t>
            </a:r>
          </a:p>
          <a:p>
            <a:pPr algn="just" rtl="1">
              <a:buFont typeface="Wingdings" panose="05000000000000000000" pitchFamily="2" charset="2"/>
              <a:buChar char="v"/>
            </a:pPr>
            <a:r>
              <a:rPr lang="fa-IR" sz="2200" b="1" dirty="0" smtClean="0">
                <a:cs typeface="B Nazanin" panose="00000400000000000000" pitchFamily="2" charset="-78"/>
              </a:rPr>
              <a:t>کلیه پنجره ها باید مجهز به توری ضدزنگ باشند.</a:t>
            </a:r>
          </a:p>
          <a:p>
            <a:pPr algn="just" rtl="1">
              <a:buFont typeface="Wingdings" panose="05000000000000000000" pitchFamily="2" charset="2"/>
              <a:buChar char="v"/>
            </a:pPr>
            <a:r>
              <a:rPr lang="fa-IR" sz="2200" b="1" dirty="0" smtClean="0">
                <a:cs typeface="B Nazanin" panose="00000400000000000000" pitchFamily="2" charset="-78"/>
              </a:rPr>
              <a:t>حمام ها باید دارای محلی مناسب بعنوان رختکن برای تعویض لباس باشند</a:t>
            </a:r>
          </a:p>
          <a:p>
            <a:pPr algn="just" rtl="1">
              <a:buFont typeface="Wingdings" panose="05000000000000000000" pitchFamily="2" charset="2"/>
              <a:buChar char="v"/>
            </a:pPr>
            <a:r>
              <a:rPr lang="fa-IR" sz="2200" b="1" dirty="0" smtClean="0">
                <a:cs typeface="B Nazanin" panose="00000400000000000000" pitchFamily="2" charset="-78"/>
              </a:rPr>
              <a:t>شستشو و ضدعفونی حمام ها باید بطور منظم انجام شود.</a:t>
            </a:r>
          </a:p>
          <a:p>
            <a:pPr algn="just" rtl="1">
              <a:buFont typeface="Wingdings" panose="05000000000000000000" pitchFamily="2" charset="2"/>
              <a:buChar char="v"/>
            </a:pPr>
            <a:endParaRPr lang="fa-IR" sz="2200" b="1" dirty="0" smtClean="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حمام / دوش</a:t>
            </a:r>
            <a:endParaRPr lang="en-US" sz="3200" b="1" dirty="0">
              <a:cs typeface="B Nazanin" panose="00000400000000000000" pitchFamily="2" charset="-78"/>
            </a:endParaRPr>
          </a:p>
        </p:txBody>
      </p:sp>
      <p:sp>
        <p:nvSpPr>
          <p:cNvPr id="5" name="Subtitle 2"/>
          <p:cNvSpPr txBox="1">
            <a:spLocks/>
          </p:cNvSpPr>
          <p:nvPr/>
        </p:nvSpPr>
        <p:spPr>
          <a:xfrm>
            <a:off x="2101756" y="1692322"/>
            <a:ext cx="8775510" cy="481766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lnSpc>
                <a:spcPct val="200000"/>
              </a:lnSpc>
              <a:buFont typeface="Wingdings" panose="05000000000000000000" pitchFamily="2" charset="2"/>
              <a:buChar char="v"/>
            </a:pPr>
            <a:r>
              <a:rPr lang="fa-IR" sz="2200" b="1" dirty="0" smtClean="0">
                <a:cs typeface="B Nazanin" panose="00000400000000000000" pitchFamily="2" charset="-78"/>
              </a:rPr>
              <a:t>در کارگاههایی که از نظر فرایند تولید دارای آلودگی معمولی می باشند باید به ازاء هر 15 نفر کارگر یک دوش آب گرم و سرد و در کارگاههایی که شاغلین آنها با سموم، مواد عفونت زا و یا مواد غذایی سر و کار دارند برای یک الی 10 نفر کارگر یک دوش آب گرم و سرد و به ازاء هر 10 نفر اضافی یک دوش آب گرم وسرد دیگر در نظر گرفته شود.</a:t>
            </a:r>
          </a:p>
          <a:p>
            <a:pPr algn="just" rtl="1">
              <a:lnSpc>
                <a:spcPct val="200000"/>
              </a:lnSpc>
              <a:buFont typeface="Wingdings" panose="05000000000000000000" pitchFamily="2" charset="2"/>
              <a:buChar char="v"/>
            </a:pPr>
            <a:r>
              <a:rPr lang="fa-IR" sz="2200" b="1" dirty="0" smtClean="0">
                <a:cs typeface="B Nazanin" panose="00000400000000000000" pitchFamily="2" charset="-78"/>
              </a:rPr>
              <a:t>در کارگاههایی که کارگران زن مشغول بکار هستند، باتوجه به تعداد آنها باید حمام / دوش جداگانه ساخته شود.</a:t>
            </a: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874827" y="0"/>
            <a:ext cx="6188785" cy="6858000"/>
          </a:xfrm>
          <a:prstGeom prst="rect">
            <a:avLst/>
          </a:prstGeom>
        </p:spPr>
      </p:pic>
    </p:spTree>
    <p:extLst>
      <p:ext uri="{BB962C8B-B14F-4D97-AF65-F5344CB8AC3E}">
        <p14:creationId xmlns:p14="http://schemas.microsoft.com/office/powerpoint/2010/main" val="3229576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آیا در کارگاه عوامل زیان آور شیمیایی وجود دارد؟ </a:t>
            </a:r>
            <a:endParaRPr lang="en-US" sz="3200" b="1" dirty="0">
              <a:cs typeface="B Nazanin" panose="00000400000000000000" pitchFamily="2" charset="-78"/>
            </a:endParaRPr>
          </a:p>
        </p:txBody>
      </p:sp>
      <p:sp>
        <p:nvSpPr>
          <p:cNvPr id="5" name="Subtitle 2"/>
          <p:cNvSpPr txBox="1">
            <a:spLocks/>
          </p:cNvSpPr>
          <p:nvPr/>
        </p:nvSpPr>
        <p:spPr>
          <a:xfrm>
            <a:off x="4615029" y="1754534"/>
            <a:ext cx="3448409" cy="349519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400" b="1" dirty="0">
                <a:cs typeface="B Nazanin" panose="00000400000000000000" pitchFamily="2" charset="-78"/>
              </a:rPr>
              <a:t> </a:t>
            </a:r>
            <a:r>
              <a:rPr lang="fa-IR" sz="2400" b="1" dirty="0" smtClean="0">
                <a:cs typeface="B Nazanin" panose="00000400000000000000" pitchFamily="2" charset="-78"/>
              </a:rPr>
              <a:t>گاز</a:t>
            </a:r>
          </a:p>
          <a:p>
            <a:pPr algn="r" rtl="1">
              <a:buNone/>
            </a:pPr>
            <a:endParaRPr lang="fa-IR" sz="2400" b="1" dirty="0" smtClean="0">
              <a:cs typeface="B Nazanin" panose="00000400000000000000" pitchFamily="2" charset="-78"/>
            </a:endParaRPr>
          </a:p>
          <a:p>
            <a:pPr algn="r" rtl="1">
              <a:buFont typeface="Wingdings" panose="05000000000000000000" pitchFamily="2" charset="2"/>
              <a:buChar char="v"/>
            </a:pPr>
            <a:r>
              <a:rPr lang="fa-IR" sz="2400" b="1" dirty="0" smtClean="0">
                <a:cs typeface="B Nazanin" panose="00000400000000000000" pitchFamily="2" charset="-78"/>
              </a:rPr>
              <a:t>بخار</a:t>
            </a:r>
          </a:p>
          <a:p>
            <a:pPr algn="r" rtl="1">
              <a:buNone/>
            </a:pPr>
            <a:endParaRPr lang="fa-IR" sz="2400" dirty="0">
              <a:cs typeface="B Nazanin" panose="00000400000000000000" pitchFamily="2" charset="-78"/>
            </a:endParaRPr>
          </a:p>
          <a:p>
            <a:pPr algn="r" rtl="1">
              <a:buFont typeface="Wingdings" panose="05000000000000000000" pitchFamily="2" charset="2"/>
              <a:buChar char="v"/>
            </a:pPr>
            <a:r>
              <a:rPr lang="fa-IR" sz="2400" b="1" dirty="0" smtClean="0">
                <a:cs typeface="B Nazanin" panose="00000400000000000000" pitchFamily="2" charset="-78"/>
              </a:rPr>
              <a:t>آئروسل</a:t>
            </a:r>
          </a:p>
          <a:p>
            <a:pPr marL="0" indent="0" algn="r" rtl="1">
              <a:buNone/>
            </a:pPr>
            <a:r>
              <a:rPr lang="en-US" sz="2400" b="1" dirty="0" smtClean="0">
                <a:cs typeface="B Nazanin" panose="00000400000000000000" pitchFamily="2" charset="-78"/>
              </a:rPr>
              <a:t>	</a:t>
            </a:r>
            <a:r>
              <a:rPr lang="fa-IR" sz="2400" b="1" dirty="0" smtClean="0">
                <a:cs typeface="B Nazanin" panose="00000400000000000000" pitchFamily="2" charset="-78"/>
              </a:rPr>
              <a:t>	</a:t>
            </a:r>
            <a:r>
              <a:rPr lang="fa-IR" sz="2400" dirty="0" smtClean="0">
                <a:cs typeface="B Nazanin" panose="00000400000000000000" pitchFamily="2" charset="-78"/>
              </a:rPr>
              <a:t>گرد و غبار</a:t>
            </a:r>
          </a:p>
          <a:p>
            <a:pPr marL="0" indent="0" algn="r" rtl="1">
              <a:buNone/>
            </a:pPr>
            <a:r>
              <a:rPr lang="fa-IR" sz="2400" dirty="0" smtClean="0">
                <a:cs typeface="B Nazanin" panose="00000400000000000000" pitchFamily="2" charset="-78"/>
              </a:rPr>
              <a:t>		دمه فلزی</a:t>
            </a:r>
          </a:p>
          <a:p>
            <a:pPr marL="0" indent="0" algn="r"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2269826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2137" y="1377398"/>
            <a:ext cx="11236776"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جدول فهرست برداری مواد شیمیایی مورد استفاده در کارگاه تهیه شده است؟</a:t>
            </a:r>
            <a:endParaRPr lang="en-US" sz="3200" b="1" dirty="0">
              <a:cs typeface="B Nazanin" panose="00000400000000000000" pitchFamily="2" charset="-78"/>
            </a:endParaRPr>
          </a:p>
        </p:txBody>
      </p:sp>
      <p:sp>
        <p:nvSpPr>
          <p:cNvPr id="5" name="Subtitle 2"/>
          <p:cNvSpPr txBox="1">
            <a:spLocks/>
          </p:cNvSpPr>
          <p:nvPr/>
        </p:nvSpPr>
        <p:spPr>
          <a:xfrm>
            <a:off x="2560319" y="1991202"/>
            <a:ext cx="7153837" cy="349519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endParaRPr lang="fa-IR" sz="2400" dirty="0">
              <a:cs typeface="B Nazanin" panose="00000400000000000000" pitchFamily="2" charset="-78"/>
            </a:endParaRPr>
          </a:p>
        </p:txBody>
      </p:sp>
      <p:graphicFrame>
        <p:nvGraphicFramePr>
          <p:cNvPr id="6" name="Table 5"/>
          <p:cNvGraphicFramePr>
            <a:graphicFrameLocks noGrp="1"/>
          </p:cNvGraphicFramePr>
          <p:nvPr/>
        </p:nvGraphicFramePr>
        <p:xfrm>
          <a:off x="785307" y="2237589"/>
          <a:ext cx="10908255" cy="3157094"/>
        </p:xfrm>
        <a:graphic>
          <a:graphicData uri="http://schemas.openxmlformats.org/drawingml/2006/table">
            <a:tbl>
              <a:tblPr firstRow="1" bandRow="1">
                <a:tableStyleId>{5940675A-B579-460E-94D1-54222C63F5DA}</a:tableStyleId>
              </a:tblPr>
              <a:tblGrid>
                <a:gridCol w="1420011">
                  <a:extLst>
                    <a:ext uri="{9D8B030D-6E8A-4147-A177-3AD203B41FA5}">
                      <a16:colId xmlns:a16="http://schemas.microsoft.com/office/drawing/2014/main" xmlns="" val="20000"/>
                    </a:ext>
                  </a:extLst>
                </a:gridCol>
                <a:gridCol w="1333948">
                  <a:extLst>
                    <a:ext uri="{9D8B030D-6E8A-4147-A177-3AD203B41FA5}">
                      <a16:colId xmlns:a16="http://schemas.microsoft.com/office/drawing/2014/main" xmlns="" val="20001"/>
                    </a:ext>
                  </a:extLst>
                </a:gridCol>
                <a:gridCol w="882125">
                  <a:extLst>
                    <a:ext uri="{9D8B030D-6E8A-4147-A177-3AD203B41FA5}">
                      <a16:colId xmlns:a16="http://schemas.microsoft.com/office/drawing/2014/main" xmlns="" val="20002"/>
                    </a:ext>
                  </a:extLst>
                </a:gridCol>
                <a:gridCol w="1592134">
                  <a:extLst>
                    <a:ext uri="{9D8B030D-6E8A-4147-A177-3AD203B41FA5}">
                      <a16:colId xmlns:a16="http://schemas.microsoft.com/office/drawing/2014/main" xmlns="" val="20003"/>
                    </a:ext>
                  </a:extLst>
                </a:gridCol>
                <a:gridCol w="1506070">
                  <a:extLst>
                    <a:ext uri="{9D8B030D-6E8A-4147-A177-3AD203B41FA5}">
                      <a16:colId xmlns:a16="http://schemas.microsoft.com/office/drawing/2014/main" xmlns="" val="20004"/>
                    </a:ext>
                  </a:extLst>
                </a:gridCol>
                <a:gridCol w="1592132">
                  <a:extLst>
                    <a:ext uri="{9D8B030D-6E8A-4147-A177-3AD203B41FA5}">
                      <a16:colId xmlns:a16="http://schemas.microsoft.com/office/drawing/2014/main" xmlns="" val="20005"/>
                    </a:ext>
                  </a:extLst>
                </a:gridCol>
                <a:gridCol w="817581">
                  <a:extLst>
                    <a:ext uri="{9D8B030D-6E8A-4147-A177-3AD203B41FA5}">
                      <a16:colId xmlns:a16="http://schemas.microsoft.com/office/drawing/2014/main" xmlns="" val="20006"/>
                    </a:ext>
                  </a:extLst>
                </a:gridCol>
                <a:gridCol w="1252020">
                  <a:extLst>
                    <a:ext uri="{9D8B030D-6E8A-4147-A177-3AD203B41FA5}">
                      <a16:colId xmlns:a16="http://schemas.microsoft.com/office/drawing/2014/main" xmlns="" val="20007"/>
                    </a:ext>
                  </a:extLst>
                </a:gridCol>
                <a:gridCol w="512234">
                  <a:extLst>
                    <a:ext uri="{9D8B030D-6E8A-4147-A177-3AD203B41FA5}">
                      <a16:colId xmlns:a16="http://schemas.microsoft.com/office/drawing/2014/main" xmlns="" val="20008"/>
                    </a:ext>
                  </a:extLst>
                </a:gridCol>
              </a:tblGrid>
              <a:tr h="687666">
                <a:tc rowSpan="2">
                  <a:txBody>
                    <a:bodyPr/>
                    <a:lstStyle/>
                    <a:p>
                      <a:pPr algn="ctr" rtl="1"/>
                      <a:r>
                        <a:rPr lang="fa-IR" sz="2000" dirty="0" smtClean="0">
                          <a:cs typeface="B Nazanin" pitchFamily="2" charset="-78"/>
                        </a:rPr>
                        <a:t>مقدار (</a:t>
                      </a:r>
                      <a:r>
                        <a:rPr lang="en-US" sz="1800" dirty="0" smtClean="0">
                          <a:latin typeface="Times New Roman" pitchFamily="18" charset="0"/>
                          <a:cs typeface="Times New Roman" pitchFamily="18" charset="0"/>
                        </a:rPr>
                        <a:t>Kg</a:t>
                      </a:r>
                      <a:r>
                        <a:rPr lang="fa-IR" sz="2000" dirty="0" smtClean="0">
                          <a:cs typeface="B Nazanin" pitchFamily="2" charset="-78"/>
                        </a:rPr>
                        <a:t>) دارای</a:t>
                      </a:r>
                      <a:r>
                        <a:rPr lang="fa-IR" sz="2000" baseline="0" dirty="0" smtClean="0">
                          <a:cs typeface="B Nazanin" pitchFamily="2" charset="-78"/>
                        </a:rPr>
                        <a:t> پتانسیل حادثه (</a:t>
                      </a:r>
                      <a:r>
                        <a:rPr lang="en-US" sz="1800" baseline="0" dirty="0" smtClean="0">
                          <a:latin typeface="Times New Roman" pitchFamily="18" charset="0"/>
                          <a:cs typeface="Times New Roman" pitchFamily="18" charset="0"/>
                        </a:rPr>
                        <a:t>TPQ</a:t>
                      </a:r>
                      <a:r>
                        <a:rPr lang="fa-IR" sz="2000" baseline="0" dirty="0" smtClean="0">
                          <a:cs typeface="B Nazanin" pitchFamily="2" charset="-78"/>
                        </a:rPr>
                        <a:t>)</a:t>
                      </a:r>
                      <a:endParaRPr lang="en-US" sz="2000" dirty="0">
                        <a:solidFill>
                          <a:schemeClr val="tx1"/>
                        </a:solidFill>
                        <a:cs typeface="B Nazanin" pitchFamily="2" charset="-78"/>
                      </a:endParaRPr>
                    </a:p>
                  </a:txBody>
                  <a:tcPr anchor="ctr"/>
                </a:tc>
                <a:tc rowSpan="2">
                  <a:txBody>
                    <a:bodyPr/>
                    <a:lstStyle/>
                    <a:p>
                      <a:pPr algn="ctr" rtl="1"/>
                      <a:r>
                        <a:rPr lang="fa-IR" sz="2000" dirty="0" smtClean="0">
                          <a:cs typeface="B Nazanin" pitchFamily="2" charset="-78"/>
                        </a:rPr>
                        <a:t>آیا برچسب مناسب خطر مطابق با </a:t>
                      </a:r>
                      <a:r>
                        <a:rPr lang="en-US" sz="1800" dirty="0" smtClean="0">
                          <a:latin typeface="Times New Roman" pitchFamily="18" charset="0"/>
                          <a:cs typeface="Times New Roman" pitchFamily="18" charset="0"/>
                        </a:rPr>
                        <a:t>GHS</a:t>
                      </a:r>
                      <a:r>
                        <a:rPr lang="fa-IR" sz="2000" dirty="0" smtClean="0">
                          <a:cs typeface="B Nazanin" pitchFamily="2" charset="-78"/>
                        </a:rPr>
                        <a:t> دارد؟</a:t>
                      </a:r>
                      <a:endParaRPr lang="en-US" sz="2000" dirty="0">
                        <a:solidFill>
                          <a:schemeClr val="tx1"/>
                        </a:solidFill>
                        <a:cs typeface="B Nazanin" pitchFamily="2" charset="-78"/>
                      </a:endParaRPr>
                    </a:p>
                  </a:txBody>
                  <a:tcPr anchor="ctr"/>
                </a:tc>
                <a:tc rowSpan="2">
                  <a:txBody>
                    <a:bodyPr/>
                    <a:lstStyle/>
                    <a:p>
                      <a:pPr algn="ctr" rtl="1"/>
                      <a:r>
                        <a:rPr lang="fa-IR" sz="2000" dirty="0" smtClean="0">
                          <a:cs typeface="B Nazanin" pitchFamily="2" charset="-78"/>
                        </a:rPr>
                        <a:t>آیا </a:t>
                      </a:r>
                      <a:r>
                        <a:rPr lang="en-US" sz="1800" dirty="0" smtClean="0">
                          <a:latin typeface="Times New Roman" pitchFamily="18" charset="0"/>
                          <a:cs typeface="Times New Roman" pitchFamily="18" charset="0"/>
                        </a:rPr>
                        <a:t>SDS</a:t>
                      </a:r>
                      <a:r>
                        <a:rPr lang="fa-IR" sz="2000" dirty="0" smtClean="0">
                          <a:cs typeface="B Nazanin" pitchFamily="2" charset="-78"/>
                        </a:rPr>
                        <a:t> دارد؟</a:t>
                      </a:r>
                      <a:endParaRPr lang="en-US" sz="2000" dirty="0">
                        <a:solidFill>
                          <a:schemeClr val="tx1"/>
                        </a:solidFill>
                        <a:cs typeface="B Nazanin" pitchFamily="2" charset="-78"/>
                      </a:endParaRPr>
                    </a:p>
                  </a:txBody>
                  <a:tcPr anchor="ctr"/>
                </a:tc>
                <a:tc gridSpan="3">
                  <a:txBody>
                    <a:bodyPr/>
                    <a:lstStyle/>
                    <a:p>
                      <a:pPr algn="ctr" rtl="1"/>
                      <a:r>
                        <a:rPr lang="fa-IR" sz="2000" dirty="0" smtClean="0">
                          <a:cs typeface="B Nazanin" pitchFamily="2" charset="-78"/>
                        </a:rPr>
                        <a:t>مقدار ماده شیمایی (</a:t>
                      </a:r>
                      <a:r>
                        <a:rPr lang="en-US" sz="1800" dirty="0" smtClean="0">
                          <a:latin typeface="Times New Roman" pitchFamily="18" charset="0"/>
                          <a:cs typeface="Times New Roman" pitchFamily="18" charset="0"/>
                        </a:rPr>
                        <a:t>Kg</a:t>
                      </a:r>
                      <a:r>
                        <a:rPr lang="fa-IR" sz="2000" dirty="0" smtClean="0">
                          <a:cs typeface="B Nazanin" pitchFamily="2" charset="-78"/>
                        </a:rPr>
                        <a:t>)</a:t>
                      </a:r>
                      <a:endParaRPr lang="en-US" sz="2000" dirty="0">
                        <a:solidFill>
                          <a:schemeClr val="tx1"/>
                        </a:solidFill>
                        <a:cs typeface="B Nazanin" pitchFamily="2" charset="-78"/>
                      </a:endParaRPr>
                    </a:p>
                  </a:txBody>
                  <a:tcPr anchor="ctr"/>
                </a:tc>
                <a:tc hMerge="1">
                  <a:txBody>
                    <a:bodyPr/>
                    <a:lstStyle/>
                    <a:p>
                      <a:endParaRPr lang="en-US"/>
                    </a:p>
                  </a:txBody>
                  <a:tcPr/>
                </a:tc>
                <a:tc hMerge="1">
                  <a:txBody>
                    <a:bodyPr/>
                    <a:lstStyle/>
                    <a:p>
                      <a:endParaRPr lang="en-US" dirty="0"/>
                    </a:p>
                  </a:txBody>
                  <a:tcPr/>
                </a:tc>
                <a:tc rowSpan="2">
                  <a:txBody>
                    <a:bodyPr/>
                    <a:lstStyle/>
                    <a:p>
                      <a:pPr algn="ctr" rtl="1"/>
                      <a:r>
                        <a:rPr lang="fa-IR" sz="2000" dirty="0" smtClean="0">
                          <a:cs typeface="B Nazanin" pitchFamily="2" charset="-78"/>
                        </a:rPr>
                        <a:t>شماره </a:t>
                      </a:r>
                      <a:r>
                        <a:rPr lang="en-US" sz="1800" dirty="0" smtClean="0">
                          <a:latin typeface="Times New Roman" pitchFamily="18" charset="0"/>
                          <a:cs typeface="Times New Roman" pitchFamily="18" charset="0"/>
                        </a:rPr>
                        <a:t>CAS</a:t>
                      </a:r>
                      <a:endParaRPr lang="en-US" sz="1800" dirty="0">
                        <a:solidFill>
                          <a:schemeClr val="tx1"/>
                        </a:solidFill>
                        <a:latin typeface="Times New Roman" pitchFamily="18" charset="0"/>
                        <a:cs typeface="Times New Roman" pitchFamily="18" charset="0"/>
                      </a:endParaRPr>
                    </a:p>
                  </a:txBody>
                  <a:tcPr anchor="ctr"/>
                </a:tc>
                <a:tc rowSpan="2">
                  <a:txBody>
                    <a:bodyPr/>
                    <a:lstStyle/>
                    <a:p>
                      <a:pPr algn="ctr" rtl="1"/>
                      <a:r>
                        <a:rPr lang="fa-IR" sz="2000" dirty="0" smtClean="0">
                          <a:cs typeface="B Nazanin" pitchFamily="2" charset="-78"/>
                        </a:rPr>
                        <a:t>نام ماده شیمیایی خطرناک</a:t>
                      </a:r>
                      <a:endParaRPr lang="en-US" sz="2000" dirty="0">
                        <a:solidFill>
                          <a:schemeClr val="tx1"/>
                        </a:solidFill>
                        <a:cs typeface="B Nazanin" pitchFamily="2" charset="-78"/>
                      </a:endParaRPr>
                    </a:p>
                  </a:txBody>
                  <a:tcPr anchor="ctr"/>
                </a:tc>
                <a:tc rowSpan="2">
                  <a:txBody>
                    <a:bodyPr/>
                    <a:lstStyle/>
                    <a:p>
                      <a:pPr algn="ctr" rtl="1"/>
                      <a:r>
                        <a:rPr lang="fa-IR" sz="2000" dirty="0" smtClean="0">
                          <a:cs typeface="B Nazanin" pitchFamily="2" charset="-78"/>
                        </a:rPr>
                        <a:t>ردیف</a:t>
                      </a:r>
                      <a:endParaRPr lang="en-US" sz="2000" dirty="0">
                        <a:solidFill>
                          <a:schemeClr val="tx1"/>
                        </a:solidFill>
                        <a:cs typeface="B Nazanin" pitchFamily="2" charset="-78"/>
                      </a:endParaRPr>
                    </a:p>
                  </a:txBody>
                  <a:tcPr vert="vert" anchor="ctr"/>
                </a:tc>
                <a:extLst>
                  <a:ext uri="{0D108BD9-81ED-4DB2-BD59-A6C34878D82A}">
                    <a16:rowId xmlns:a16="http://schemas.microsoft.com/office/drawing/2014/main" xmlns="" val="10000"/>
                  </a:ext>
                </a:extLst>
              </a:tr>
              <a:tr h="731794">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1"/>
                      <a:r>
                        <a:rPr lang="fa-IR" sz="2000" dirty="0" smtClean="0">
                          <a:cs typeface="B Nazanin" pitchFamily="2" charset="-78"/>
                        </a:rPr>
                        <a:t>میزان مانده در انبار در سال قبل (</a:t>
                      </a:r>
                      <a:r>
                        <a:rPr lang="en-US" sz="1800" dirty="0" smtClean="0">
                          <a:latin typeface="Times New Roman" pitchFamily="18" charset="0"/>
                          <a:cs typeface="Times New Roman" pitchFamily="18" charset="0"/>
                        </a:rPr>
                        <a:t>Kg</a:t>
                      </a:r>
                      <a:r>
                        <a:rPr lang="fa-IR" sz="2000" dirty="0" smtClean="0">
                          <a:cs typeface="B Nazanin" pitchFamily="2" charset="-78"/>
                        </a:rPr>
                        <a:t>)</a:t>
                      </a:r>
                      <a:endParaRPr lang="en-US" sz="2000" dirty="0">
                        <a:solidFill>
                          <a:schemeClr val="tx1"/>
                        </a:solidFill>
                        <a:cs typeface="B Nazanin" pitchFamily="2" charset="-78"/>
                      </a:endParaRPr>
                    </a:p>
                  </a:txBody>
                  <a:tcPr anchor="ctr"/>
                </a:tc>
                <a:tc>
                  <a:txBody>
                    <a:bodyPr/>
                    <a:lstStyle/>
                    <a:p>
                      <a:pPr algn="ctr" rtl="1"/>
                      <a:r>
                        <a:rPr lang="fa-IR" sz="2000" dirty="0" smtClean="0">
                          <a:cs typeface="B Nazanin" pitchFamily="2" charset="-78"/>
                        </a:rPr>
                        <a:t>میزان مصرف شده در سال قبل (</a:t>
                      </a:r>
                      <a:r>
                        <a:rPr lang="en-US" sz="1800" dirty="0" smtClean="0">
                          <a:latin typeface="Times New Roman" pitchFamily="18" charset="0"/>
                          <a:cs typeface="Times New Roman" pitchFamily="18" charset="0"/>
                        </a:rPr>
                        <a:t>Kg</a:t>
                      </a:r>
                      <a:r>
                        <a:rPr lang="fa-IR" sz="2000" dirty="0" smtClean="0">
                          <a:cs typeface="B Nazanin" pitchFamily="2" charset="-78"/>
                        </a:rPr>
                        <a:t>)</a:t>
                      </a:r>
                      <a:endParaRPr lang="en-US" sz="2000" dirty="0">
                        <a:solidFill>
                          <a:schemeClr val="tx1"/>
                        </a:solidFill>
                        <a:cs typeface="B Nazanin" pitchFamily="2" charset="-78"/>
                      </a:endParaRPr>
                    </a:p>
                  </a:txBody>
                  <a:tcPr anchor="ctr"/>
                </a:tc>
                <a:tc>
                  <a:txBody>
                    <a:bodyPr/>
                    <a:lstStyle/>
                    <a:p>
                      <a:pPr algn="ctr" rtl="1"/>
                      <a:r>
                        <a:rPr lang="fa-IR" sz="2000" dirty="0" smtClean="0">
                          <a:cs typeface="B Nazanin" pitchFamily="2" charset="-78"/>
                        </a:rPr>
                        <a:t>میزان خریداری شده در سال قبل (</a:t>
                      </a:r>
                      <a:r>
                        <a:rPr lang="en-US" sz="1800" dirty="0" smtClean="0">
                          <a:latin typeface="Times New Roman" pitchFamily="18" charset="0"/>
                          <a:cs typeface="Times New Roman" pitchFamily="18" charset="0"/>
                        </a:rPr>
                        <a:t>Kg</a:t>
                      </a:r>
                      <a:r>
                        <a:rPr lang="fa-IR" sz="2000" dirty="0" smtClean="0">
                          <a:cs typeface="B Nazanin" pitchFamily="2" charset="-78"/>
                        </a:rPr>
                        <a:t>)</a:t>
                      </a:r>
                      <a:endParaRPr lang="en-US" sz="2000" dirty="0">
                        <a:solidFill>
                          <a:schemeClr val="tx1"/>
                        </a:solidFill>
                        <a:cs typeface="B Nazanin" pitchFamily="2" charset="-78"/>
                      </a:endParaRPr>
                    </a:p>
                  </a:txBody>
                  <a:tcPr anchor="ctr"/>
                </a:tc>
                <a:tc vMerge="1">
                  <a:txBody>
                    <a:bodyPr/>
                    <a:lstStyle/>
                    <a:p>
                      <a:endParaRPr lang="en-US" dirty="0"/>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0001"/>
                  </a:ext>
                </a:extLst>
              </a:tr>
              <a:tr h="731794">
                <a:tc>
                  <a:txBody>
                    <a:bodyPr/>
                    <a:lstStyle/>
                    <a:p>
                      <a:pPr algn="ctr" rtl="1"/>
                      <a:endParaRPr lang="en-US" sz="2000" dirty="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dirty="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731794">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a:solidFill>
                          <a:schemeClr val="tx1"/>
                        </a:solidFill>
                        <a:cs typeface="B Nazanin" pitchFamily="2" charset="-78"/>
                      </a:endParaRPr>
                    </a:p>
                  </a:txBody>
                  <a:tcPr anchor="ctr"/>
                </a:tc>
                <a:tc>
                  <a:txBody>
                    <a:bodyPr/>
                    <a:lstStyle/>
                    <a:p>
                      <a:pPr algn="ctr" rtl="1"/>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269826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8424" y="708658"/>
            <a:ext cx="9926589"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آیا ظروف حاوی مواد شیمیایی خطرناک دارای برچسب معتبر می باشند؟ </a:t>
            </a:r>
            <a:endParaRPr lang="en-US" sz="3200" b="1" dirty="0">
              <a:cs typeface="B Nazanin" panose="00000400000000000000" pitchFamily="2" charset="-78"/>
            </a:endParaRPr>
          </a:p>
        </p:txBody>
      </p:sp>
      <p:sp>
        <p:nvSpPr>
          <p:cNvPr id="5" name="Subtitle 2"/>
          <p:cNvSpPr txBox="1">
            <a:spLocks/>
          </p:cNvSpPr>
          <p:nvPr/>
        </p:nvSpPr>
        <p:spPr>
          <a:xfrm>
            <a:off x="1678674" y="1904660"/>
            <a:ext cx="8639033" cy="39638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a:cs typeface="B Nazanin" panose="00000400000000000000" pitchFamily="2" charset="-78"/>
              </a:rPr>
              <a:t> </a:t>
            </a:r>
            <a:r>
              <a:rPr lang="fa-IR" sz="2200" b="1" dirty="0" smtClean="0">
                <a:cs typeface="B Nazanin" panose="00000400000000000000" pitchFamily="2" charset="-78"/>
              </a:rPr>
              <a:t>اطلاعات برچسب ها</a:t>
            </a:r>
          </a:p>
          <a:p>
            <a:pPr algn="r" rtl="1">
              <a:lnSpc>
                <a:spcPct val="150000"/>
              </a:lnSpc>
              <a:buNone/>
            </a:pPr>
            <a:r>
              <a:rPr lang="fa-IR" sz="2400" b="1" dirty="0" smtClean="0">
                <a:cs typeface="B Nazanin" panose="00000400000000000000" pitchFamily="2" charset="-78"/>
              </a:rPr>
              <a:t>	</a:t>
            </a:r>
            <a:r>
              <a:rPr lang="fa-IR" sz="2200" dirty="0" smtClean="0">
                <a:cs typeface="B Nazanin" panose="00000400000000000000" pitchFamily="2" charset="-78"/>
              </a:rPr>
              <a:t>مجموعه ای از علائم، نمادها، حروف و عبارات هشدار دهنده و آگاه کننده در مورد خصوصیات خطرات شیمیایی و اقدامات ایمنی حفاظتی در مقابل آنها می باشد.</a:t>
            </a:r>
          </a:p>
          <a:p>
            <a:pPr algn="r" rtl="1">
              <a:buNone/>
            </a:pPr>
            <a:endParaRPr lang="fa-IR" sz="2200"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طبقه بندی </a:t>
            </a:r>
            <a:r>
              <a:rPr lang="en-US" sz="2000" b="1" dirty="0" smtClean="0">
                <a:latin typeface="Times New Roman" pitchFamily="18" charset="0"/>
                <a:cs typeface="Times New Roman" pitchFamily="18" charset="0"/>
              </a:rPr>
              <a:t>GHS</a:t>
            </a:r>
            <a:endParaRPr lang="fa-IR" sz="2000" b="1" dirty="0" smtClean="0">
              <a:latin typeface="Times New Roman" pitchFamily="18" charset="0"/>
              <a:cs typeface="Times New Roman" pitchFamily="18" charset="0"/>
            </a:endParaRPr>
          </a:p>
          <a:p>
            <a:pPr algn="r" rtl="1">
              <a:buNone/>
            </a:pPr>
            <a:r>
              <a:rPr lang="fa-IR" sz="2400" dirty="0" smtClean="0">
                <a:cs typeface="B Nazanin" panose="00000400000000000000" pitchFamily="2" charset="-78"/>
              </a:rPr>
              <a:t>	</a:t>
            </a:r>
            <a:r>
              <a:rPr lang="fa-IR" sz="2200" dirty="0" smtClean="0">
                <a:cs typeface="B Nazanin" panose="00000400000000000000" pitchFamily="2" charset="-78"/>
              </a:rPr>
              <a:t>طبقه بندی خطرات فیزیکی</a:t>
            </a:r>
          </a:p>
          <a:p>
            <a:pPr algn="r" rtl="1">
              <a:buNone/>
            </a:pPr>
            <a:r>
              <a:rPr lang="fa-IR" sz="2200" dirty="0" smtClean="0">
                <a:cs typeface="B Nazanin" panose="00000400000000000000" pitchFamily="2" charset="-78"/>
              </a:rPr>
              <a:t>	طبقه بندی خطرات سمی</a:t>
            </a:r>
          </a:p>
          <a:p>
            <a:pPr algn="r" rtl="1">
              <a:buNone/>
            </a:pPr>
            <a:r>
              <a:rPr lang="fa-IR" sz="2200" dirty="0" smtClean="0">
                <a:cs typeface="B Nazanin" panose="00000400000000000000" pitchFamily="2" charset="-78"/>
              </a:rPr>
              <a:t>	خطرات محیطی</a:t>
            </a:r>
            <a:endParaRPr lang="fa-IR" sz="2200" dirty="0">
              <a:cs typeface="B Nazanin" panose="00000400000000000000" pitchFamily="2" charset="-78"/>
            </a:endParaRPr>
          </a:p>
          <a:p>
            <a:pPr marL="0" indent="0" algn="r"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2269826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45652" y="1268219"/>
            <a:ext cx="11300347"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r>
              <a:rPr lang="fa-IR" sz="3200" b="1" dirty="0" smtClean="0">
                <a:cs typeface="B Nazanin" panose="00000400000000000000" pitchFamily="2" charset="-78"/>
              </a:rPr>
              <a:t>آیا برگه اطلاعات ایمنی مواد شیمایی (</a:t>
            </a:r>
            <a:r>
              <a:rPr lang="en-US" sz="3200" b="1" dirty="0" smtClean="0">
                <a:latin typeface="Times New Roman" pitchFamily="18" charset="0"/>
                <a:cs typeface="Times New Roman" pitchFamily="18" charset="0"/>
              </a:rPr>
              <a:t>SDS</a:t>
            </a:r>
            <a:r>
              <a:rPr lang="fa-IR" sz="3200" b="1" dirty="0" smtClean="0">
                <a:cs typeface="B Nazanin" panose="00000400000000000000" pitchFamily="2" charset="-78"/>
              </a:rPr>
              <a:t>) در دسترس کارکنان قراردارد؟ </a:t>
            </a:r>
            <a:endParaRPr lang="en-US" sz="3200" b="1" dirty="0">
              <a:cs typeface="B Nazanin" panose="00000400000000000000" pitchFamily="2" charset="-78"/>
            </a:endParaRPr>
          </a:p>
        </p:txBody>
      </p:sp>
      <p:sp>
        <p:nvSpPr>
          <p:cNvPr id="5" name="Subtitle 2"/>
          <p:cNvSpPr txBox="1">
            <a:spLocks/>
          </p:cNvSpPr>
          <p:nvPr/>
        </p:nvSpPr>
        <p:spPr>
          <a:xfrm>
            <a:off x="1692321" y="2355036"/>
            <a:ext cx="8639033" cy="7020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en-US" sz="2200" b="1" dirty="0" smtClean="0">
                <a:latin typeface="Times New Roman" pitchFamily="18" charset="0"/>
                <a:cs typeface="Times New Roman" pitchFamily="18" charset="0"/>
              </a:rPr>
              <a:t>http://markazsalamat.behdasht.gov.ir</a:t>
            </a:r>
            <a:endParaRPr lang="fa-IR" sz="2200" b="1" dirty="0" smtClean="0">
              <a:latin typeface="Times New Roman" pitchFamily="18" charset="0"/>
              <a:cs typeface="Times New Roman" pitchFamily="18" charset="0"/>
            </a:endParaRPr>
          </a:p>
        </p:txBody>
      </p:sp>
      <p:sp>
        <p:nvSpPr>
          <p:cNvPr id="6" name="Subtitle 2"/>
          <p:cNvSpPr txBox="1">
            <a:spLocks/>
          </p:cNvSpPr>
          <p:nvPr/>
        </p:nvSpPr>
        <p:spPr>
          <a:xfrm>
            <a:off x="1544474" y="3290394"/>
            <a:ext cx="10022123"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r>
              <a:rPr lang="fa-IR" sz="3200" b="1" dirty="0" smtClean="0">
                <a:cs typeface="B Nazanin" panose="00000400000000000000" pitchFamily="2" charset="-78"/>
              </a:rPr>
              <a:t>آیا انبار اختصاصی مواد شیمایی مطابق استاندارد وجود دارد؟ </a:t>
            </a:r>
            <a:endParaRPr lang="en-US" sz="3200" b="1" dirty="0">
              <a:cs typeface="B Nazanin" panose="00000400000000000000" pitchFamily="2" charset="-78"/>
            </a:endParaRPr>
          </a:p>
        </p:txBody>
      </p:sp>
      <p:sp>
        <p:nvSpPr>
          <p:cNvPr id="7" name="Subtitle 2"/>
          <p:cNvSpPr txBox="1">
            <a:spLocks/>
          </p:cNvSpPr>
          <p:nvPr/>
        </p:nvSpPr>
        <p:spPr>
          <a:xfrm>
            <a:off x="1269242" y="4116361"/>
            <a:ext cx="9147966" cy="27416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ویژگیهای انبارهای مواد شیمیایی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طراحی سیستم اعلام و اطفاء حریق</a:t>
            </a:r>
          </a:p>
          <a:p>
            <a:pPr marL="0" indent="0" algn="r" rtl="1">
              <a:buNone/>
            </a:pPr>
            <a:r>
              <a:rPr lang="fa-IR" sz="2200" dirty="0" smtClean="0">
                <a:cs typeface="B Nazanin" panose="00000400000000000000" pitchFamily="2" charset="-78"/>
              </a:rPr>
              <a:t>	سیستم تهویه مناسب</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کارکنان باید لباس کار و وسایل حفاظت فردی مناسب داشته باشند</a:t>
            </a:r>
          </a:p>
          <a:p>
            <a:pPr marL="0" indent="0" algn="just" rtl="1">
              <a:buNone/>
            </a:pPr>
            <a:r>
              <a:rPr lang="fa-IR" sz="2200" dirty="0" smtClean="0">
                <a:cs typeface="B Nazanin" panose="00000400000000000000" pitchFamily="2" charset="-78"/>
              </a:rPr>
              <a:t>	کارکنان باید آموزش های لازم درخصوص مواد شیمیایی موجود، مخاطرات ایمنی و بهداشت آنها و 	کمک های اولیه در صورت بروز حادثه را دیده باشند</a:t>
            </a:r>
          </a:p>
        </p:txBody>
      </p:sp>
    </p:spTree>
    <p:extLst>
      <p:ext uri="{BB962C8B-B14F-4D97-AF65-F5344CB8AC3E}">
        <p14:creationId xmlns:p14="http://schemas.microsoft.com/office/powerpoint/2010/main" val="226982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6950" y="1081585"/>
            <a:ext cx="8915399" cy="2262781"/>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Titr" pitchFamily="2" charset="-78"/>
              </a:rPr>
              <a:t>خود اظهاری کارفرمایان در  بهداشت کار </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Titr" pitchFamily="2"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8656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91571" y="1118098"/>
            <a:ext cx="11109278" cy="5878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2800" b="1" dirty="0" smtClean="0">
                <a:cs typeface="B Nazanin" panose="00000400000000000000" pitchFamily="2" charset="-78"/>
              </a:rPr>
              <a:t> آیا برای کاهش آلاینده های شیمیایی به میزان مجاز اقدامات کنترلی انجام شده است؟</a:t>
            </a:r>
            <a:endParaRPr lang="en-US" sz="2800" b="1" dirty="0">
              <a:cs typeface="B Nazanin" panose="00000400000000000000" pitchFamily="2" charset="-78"/>
            </a:endParaRPr>
          </a:p>
        </p:txBody>
      </p:sp>
      <p:sp>
        <p:nvSpPr>
          <p:cNvPr id="5" name="Subtitle 2"/>
          <p:cNvSpPr txBox="1">
            <a:spLocks/>
          </p:cNvSpPr>
          <p:nvPr/>
        </p:nvSpPr>
        <p:spPr>
          <a:xfrm>
            <a:off x="1243611" y="1762700"/>
            <a:ext cx="9077898" cy="49630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400" b="1" dirty="0">
                <a:cs typeface="B Nazanin" panose="00000400000000000000" pitchFamily="2" charset="-78"/>
              </a:rPr>
              <a:t> </a:t>
            </a:r>
            <a:r>
              <a:rPr lang="fa-IR" sz="2400" b="1" dirty="0" smtClean="0">
                <a:cs typeface="B Nazanin" panose="00000400000000000000" pitchFamily="2" charset="-78"/>
              </a:rPr>
              <a:t>تعویض یا جایگزینی مواد</a:t>
            </a:r>
          </a:p>
          <a:p>
            <a:pPr marL="0" indent="0" algn="r" rtl="1">
              <a:buNone/>
            </a:pPr>
            <a:r>
              <a:rPr lang="fa-IR" sz="2400" b="1" dirty="0">
                <a:cs typeface="B Nazanin" panose="00000400000000000000" pitchFamily="2" charset="-78"/>
              </a:rPr>
              <a:t>	</a:t>
            </a:r>
            <a:r>
              <a:rPr lang="fa-IR" sz="2400" dirty="0" smtClean="0">
                <a:cs typeface="B Nazanin" panose="00000400000000000000" pitchFamily="2" charset="-78"/>
              </a:rPr>
              <a:t>اثبات خطر و سمیت ماده مورد استفاده و اثبات خطر و سمیت کم ماده جایگزین </a:t>
            </a:r>
          </a:p>
          <a:p>
            <a:pPr marL="0" indent="0" algn="r" rtl="1">
              <a:buNone/>
            </a:pPr>
            <a:r>
              <a:rPr lang="fa-IR" sz="2400" dirty="0" smtClean="0">
                <a:cs typeface="B Nazanin" panose="00000400000000000000" pitchFamily="2" charset="-78"/>
              </a:rPr>
              <a:t>	از لحاظ فنی امکان پذیر باشد</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ماده جایگزین آسیبی به محصول یا فرآیند تولید وارد نکند</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از لحاظ اقتصادی مقرون به صرفه باشد</a:t>
            </a:r>
          </a:p>
          <a:p>
            <a:pPr marL="0" indent="0" algn="r" rtl="1">
              <a:buNone/>
            </a:pPr>
            <a:endParaRPr lang="fa-IR" sz="2400" b="1" dirty="0">
              <a:cs typeface="B Nazanin" panose="00000400000000000000" pitchFamily="2" charset="-78"/>
            </a:endParaRPr>
          </a:p>
          <a:p>
            <a:pPr algn="r" rtl="1">
              <a:buFont typeface="Wingdings" panose="05000000000000000000" pitchFamily="2" charset="2"/>
              <a:buChar char="v"/>
            </a:pPr>
            <a:r>
              <a:rPr lang="fa-IR" sz="2400" b="1" dirty="0" smtClean="0">
                <a:cs typeface="B Nazanin" panose="00000400000000000000" pitchFamily="2" charset="-78"/>
              </a:rPr>
              <a:t>تغییر فرآیند تولید یا کار</a:t>
            </a:r>
          </a:p>
          <a:p>
            <a:pPr marL="0" indent="0" algn="r" rtl="1">
              <a:buNone/>
            </a:pPr>
            <a:r>
              <a:rPr lang="fa-IR" sz="2400" b="1" dirty="0" smtClean="0">
                <a:cs typeface="B Nazanin" panose="00000400000000000000" pitchFamily="2" charset="-78"/>
              </a:rPr>
              <a:t>	</a:t>
            </a:r>
            <a:r>
              <a:rPr lang="fa-IR" sz="2400" dirty="0" smtClean="0">
                <a:cs typeface="B Nazanin" panose="00000400000000000000" pitchFamily="2" charset="-78"/>
              </a:rPr>
              <a:t>تغییر یا اصلاح روش انجام کار و استفاده از روشهای با پتانسیل خطر کم یا بی خطر </a:t>
            </a:r>
          </a:p>
          <a:p>
            <a:pPr marL="0" indent="0" algn="r" rtl="1">
              <a:buNone/>
            </a:pPr>
            <a:r>
              <a:rPr lang="fa-IR" sz="2400" dirty="0" smtClean="0">
                <a:cs typeface="B Nazanin" panose="00000400000000000000" pitchFamily="2" charset="-78"/>
              </a:rPr>
              <a:t>	تغییر سیستم های باز به بسته</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مکانیزاسیون کار</a:t>
            </a:r>
          </a:p>
          <a:p>
            <a:pPr marL="0" indent="0" algn="r" rtl="1">
              <a:buNone/>
            </a:pPr>
            <a:r>
              <a:rPr lang="fa-IR" sz="2400" dirty="0" smtClean="0">
                <a:cs typeface="B Nazanin" panose="00000400000000000000" pitchFamily="2" charset="-78"/>
              </a:rPr>
              <a:t>	رفع نشتی دستگاهها ( در سنگ شکن ها، سرندها و ...)</a:t>
            </a:r>
            <a:endParaRPr lang="fa-IR" sz="2400" dirty="0">
              <a:cs typeface="B Nazanin" panose="00000400000000000000" pitchFamily="2" charset="-78"/>
            </a:endParaRPr>
          </a:p>
          <a:p>
            <a:pPr marL="0" indent="0" algn="r" rtl="1">
              <a:buNone/>
            </a:pPr>
            <a:endParaRPr lang="en-US" sz="2400" dirty="0">
              <a:cs typeface="B Nazanin" panose="00000400000000000000"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134737" y="1744943"/>
            <a:ext cx="9451176" cy="500165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400" b="1" dirty="0" smtClean="0">
                <a:cs typeface="B Nazanin" panose="00000400000000000000" pitchFamily="2" charset="-78"/>
              </a:rPr>
              <a:t>استفاده از رطوبت</a:t>
            </a:r>
          </a:p>
          <a:p>
            <a:pPr marL="0" indent="0" algn="r" rtl="1">
              <a:buNone/>
            </a:pPr>
            <a:r>
              <a:rPr lang="en-US" sz="2400" b="1" dirty="0" smtClean="0">
                <a:cs typeface="B Nazanin" panose="00000400000000000000" pitchFamily="2" charset="-78"/>
              </a:rPr>
              <a:t>	</a:t>
            </a:r>
            <a:r>
              <a:rPr lang="fa-IR" sz="2400" dirty="0" smtClean="0">
                <a:cs typeface="B Nazanin" panose="00000400000000000000" pitchFamily="2" charset="-78"/>
              </a:rPr>
              <a:t>استفاده از آب یا مایعات جهت پیشگیری از بلندشدن یا انتشار غبار و ذرات</a:t>
            </a:r>
          </a:p>
          <a:p>
            <a:pPr marL="0" indent="0" algn="r" rtl="1">
              <a:buNone/>
            </a:pPr>
            <a:r>
              <a:rPr lang="fa-IR" sz="2400" dirty="0" smtClean="0">
                <a:cs typeface="B Nazanin" panose="00000400000000000000" pitchFamily="2" charset="-78"/>
              </a:rPr>
              <a:t>	شرط استفاده : عدم اختلال در فرآیند و کیفیت مواد</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استفاده و تزریق آب در برخی از معادن قبل از انفجار یا حفاری</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مرطوب سازی مواد پودر در کارخانجات شیشه و آسفالت</a:t>
            </a:r>
          </a:p>
          <a:p>
            <a:pPr marL="0" indent="0" algn="r" rtl="1">
              <a:buNone/>
            </a:pPr>
            <a:r>
              <a:rPr lang="fa-IR" sz="2400" dirty="0" smtClean="0">
                <a:cs typeface="B Nazanin" panose="00000400000000000000" pitchFamily="2" charset="-78"/>
              </a:rPr>
              <a:t>	استفاده از مایعات مخصوص و پاشیدن آنها بر روی مواد معدنی دپو و توده شده جهت پیشگیری از انتشار 	در اثر باد</a:t>
            </a:r>
          </a:p>
          <a:p>
            <a:pPr marL="0" indent="0" algn="r" rtl="1">
              <a:buNone/>
            </a:pPr>
            <a:r>
              <a:rPr lang="fa-IR" sz="2400" dirty="0">
                <a:cs typeface="B Nazanin" panose="00000400000000000000" pitchFamily="2" charset="-78"/>
              </a:rPr>
              <a:t>	</a:t>
            </a:r>
            <a:r>
              <a:rPr lang="fa-IR" sz="2400" dirty="0" smtClean="0">
                <a:cs typeface="B Nazanin" panose="00000400000000000000" pitchFamily="2" charset="-78"/>
              </a:rPr>
              <a:t>پاشیدن قیر یا مواد نفتی بر روی جاده های خاکی</a:t>
            </a:r>
            <a:endParaRPr lang="fa-IR" sz="2400" dirty="0">
              <a:cs typeface="B Nazanin" panose="00000400000000000000" pitchFamily="2" charset="-78"/>
            </a:endParaRPr>
          </a:p>
          <a:p>
            <a:pPr marL="0" indent="0" algn="r" rtl="1">
              <a:buNone/>
            </a:pPr>
            <a:endParaRPr lang="fa-IR" sz="2400" dirty="0">
              <a:cs typeface="B Nazanin" panose="00000400000000000000" pitchFamily="2" charset="-78"/>
            </a:endParaRPr>
          </a:p>
          <a:p>
            <a:pPr algn="r" rtl="1">
              <a:buFont typeface="Wingdings" panose="05000000000000000000" pitchFamily="2" charset="2"/>
              <a:buChar char="v"/>
            </a:pPr>
            <a:r>
              <a:rPr lang="fa-IR" sz="2400" b="1" dirty="0" smtClean="0">
                <a:cs typeface="B Nazanin" panose="00000400000000000000" pitchFamily="2" charset="-78"/>
              </a:rPr>
              <a:t>تهویه موضعی</a:t>
            </a:r>
          </a:p>
          <a:p>
            <a:pPr marL="0" indent="0" algn="r" rtl="1">
              <a:lnSpc>
                <a:spcPct val="170000"/>
              </a:lnSpc>
              <a:buNone/>
            </a:pPr>
            <a:r>
              <a:rPr lang="fa-IR" sz="2400" dirty="0">
                <a:cs typeface="B Nazanin" panose="00000400000000000000" pitchFamily="2" charset="-78"/>
              </a:rPr>
              <a:t>	</a:t>
            </a:r>
            <a:r>
              <a:rPr lang="fa-IR" sz="2400" dirty="0" smtClean="0">
                <a:cs typeface="B Nazanin" panose="00000400000000000000" pitchFamily="2" charset="-78"/>
              </a:rPr>
              <a:t>به دام اندازی و جمع آوری آلاینده های هوا توسط سیستم تهویه در منبع یا موضوع انتشار و هدایت آن به 	سمت فضای باز یا محیط زیست (ترجیحا با تصفیه آلاینده ها)</a:t>
            </a:r>
            <a:endParaRPr lang="en-US" sz="2400" dirty="0">
              <a:cs typeface="B Nazanin" panose="00000400000000000000" pitchFamily="2" charset="-78"/>
            </a:endParaRPr>
          </a:p>
        </p:txBody>
      </p:sp>
      <p:sp>
        <p:nvSpPr>
          <p:cNvPr id="6" name="Subtitle 2"/>
          <p:cNvSpPr txBox="1">
            <a:spLocks/>
          </p:cNvSpPr>
          <p:nvPr/>
        </p:nvSpPr>
        <p:spPr>
          <a:xfrm>
            <a:off x="791571" y="1118098"/>
            <a:ext cx="11109278" cy="5878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2800" b="1" dirty="0" smtClean="0">
                <a:cs typeface="B Nazanin" panose="00000400000000000000" pitchFamily="2" charset="-78"/>
              </a:rPr>
              <a:t> آیا برای کاهش آلاینده های شیمیایی به میزان مجاز اقدامات کنترلی انجام شده است؟</a:t>
            </a:r>
            <a:endParaRPr lang="en-US" sz="2800" b="1" dirty="0">
              <a:cs typeface="B Nazanin" panose="00000400000000000000" pitchFamily="2" charset="-78"/>
            </a:endParaRPr>
          </a:p>
        </p:txBody>
      </p:sp>
    </p:spTree>
    <p:extLst>
      <p:ext uri="{BB962C8B-B14F-4D97-AF65-F5344CB8AC3E}">
        <p14:creationId xmlns:p14="http://schemas.microsoft.com/office/powerpoint/2010/main" val="26434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832514" y="1800479"/>
            <a:ext cx="11109278" cy="88812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2800" b="1" dirty="0" smtClean="0">
                <a:cs typeface="B Nazanin" panose="00000400000000000000" pitchFamily="2" charset="-78"/>
              </a:rPr>
              <a:t> آیا درصورت نیاز به حمل دستی مواد شیمیایی از ظروف در بسته، با وزن مجاز و دارای دسته جهت حمل و نقل آسان استفاده می شود؟</a:t>
            </a:r>
            <a:endParaRPr lang="en-US" sz="2800" b="1" dirty="0">
              <a:cs typeface="B Nazanin" panose="00000400000000000000" pitchFamily="2" charset="-78"/>
            </a:endParaRPr>
          </a:p>
        </p:txBody>
      </p:sp>
      <p:sp>
        <p:nvSpPr>
          <p:cNvPr id="4" name="Subtitle 2"/>
          <p:cNvSpPr txBox="1">
            <a:spLocks/>
          </p:cNvSpPr>
          <p:nvPr/>
        </p:nvSpPr>
        <p:spPr>
          <a:xfrm>
            <a:off x="1173707" y="3263114"/>
            <a:ext cx="10729415" cy="88812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r>
              <a:rPr lang="fa-IR" sz="2800" b="1" dirty="0" smtClean="0">
                <a:cs typeface="B Nazanin" panose="00000400000000000000" pitchFamily="2" charset="-78"/>
              </a:rPr>
              <a:t> آیا برای کلیه شاغلینی که در معرض آلاینده های شیمیایی قرار دارند، وسایل حفاظت فردی مناسب تهیه شده و مورد استفاده قرار می گیرد؟</a:t>
            </a:r>
            <a:endParaRPr lang="en-US" sz="2800" b="1" dirty="0">
              <a:cs typeface="B Nazanin" panose="00000400000000000000" pitchFamily="2" charset="-78"/>
            </a:endParaRPr>
          </a:p>
        </p:txBody>
      </p:sp>
      <p:sp>
        <p:nvSpPr>
          <p:cNvPr id="7" name="Subtitle 2"/>
          <p:cNvSpPr txBox="1">
            <a:spLocks/>
          </p:cNvSpPr>
          <p:nvPr/>
        </p:nvSpPr>
        <p:spPr>
          <a:xfrm>
            <a:off x="979679" y="4498499"/>
            <a:ext cx="9451176" cy="23595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ماسک های حفاظتی (</a:t>
            </a:r>
            <a:r>
              <a:rPr lang="en-US" sz="2000" b="1" dirty="0" smtClean="0">
                <a:latin typeface="Times New Roman" pitchFamily="18" charset="0"/>
                <a:cs typeface="Times New Roman" pitchFamily="18" charset="0"/>
              </a:rPr>
              <a:t>FFP2</a:t>
            </a:r>
            <a:r>
              <a:rPr lang="fa-IR" sz="2200" b="1" dirty="0" smtClean="0">
                <a:cs typeface="B Nazanin" panose="00000400000000000000" pitchFamily="2" charset="-78"/>
              </a:rPr>
              <a:t>، </a:t>
            </a:r>
            <a:r>
              <a:rPr lang="en-US" sz="2000" b="1" dirty="0" smtClean="0">
                <a:latin typeface="Times New Roman" pitchFamily="18" charset="0"/>
                <a:cs typeface="Times New Roman" pitchFamily="18" charset="0"/>
              </a:rPr>
              <a:t>FFP3</a:t>
            </a:r>
            <a:r>
              <a:rPr lang="fa-IR" sz="2200" b="1" dirty="0" smtClean="0">
                <a:cs typeface="B Nazanin" panose="00000400000000000000" pitchFamily="2" charset="-78"/>
              </a:rPr>
              <a:t>، </a:t>
            </a:r>
            <a:r>
              <a:rPr lang="en-US" sz="2000" b="1" dirty="0" smtClean="0">
                <a:latin typeface="Times New Roman" pitchFamily="18" charset="0"/>
                <a:cs typeface="Times New Roman" pitchFamily="18" charset="0"/>
              </a:rPr>
              <a:t>N95</a:t>
            </a:r>
            <a:r>
              <a:rPr lang="fa-IR" sz="2200" b="1" dirty="0" smtClean="0">
                <a:cs typeface="B Nazanin" panose="00000400000000000000" pitchFamily="2" charset="-78"/>
              </a:rPr>
              <a:t>، ماسک های هوا رسان و ...)</a:t>
            </a:r>
          </a:p>
          <a:p>
            <a:pPr algn="r" rtl="1">
              <a:buFont typeface="Wingdings" panose="05000000000000000000" pitchFamily="2" charset="2"/>
              <a:buChar char="v"/>
            </a:pPr>
            <a:r>
              <a:rPr lang="fa-IR" sz="2200" b="1" dirty="0" smtClean="0">
                <a:cs typeface="B Nazanin" panose="00000400000000000000" pitchFamily="2" charset="-78"/>
              </a:rPr>
              <a:t>شیلدهای محافظ صورت</a:t>
            </a:r>
          </a:p>
          <a:p>
            <a:pPr algn="r" rtl="1">
              <a:buFont typeface="Wingdings" panose="05000000000000000000" pitchFamily="2" charset="2"/>
              <a:buChar char="v"/>
            </a:pPr>
            <a:r>
              <a:rPr lang="fa-IR" sz="2200" b="1" dirty="0" smtClean="0">
                <a:cs typeface="B Nazanin" panose="00000400000000000000" pitchFamily="2" charset="-78"/>
              </a:rPr>
              <a:t>لباس کار یکسره</a:t>
            </a:r>
          </a:p>
          <a:p>
            <a:pPr algn="r" rtl="1">
              <a:buFont typeface="Wingdings" panose="05000000000000000000" pitchFamily="2" charset="2"/>
              <a:buChar char="v"/>
            </a:pPr>
            <a:r>
              <a:rPr lang="fa-IR" sz="2200" b="1" dirty="0" smtClean="0">
                <a:cs typeface="B Nazanin" panose="00000400000000000000" pitchFamily="2" charset="-78"/>
              </a:rPr>
              <a:t>چکمه های مقاوم در برابر مواد شیمیایی</a:t>
            </a:r>
          </a:p>
          <a:p>
            <a:pPr marL="0" indent="0" algn="r" rtl="1">
              <a:buNone/>
            </a:pPr>
            <a:r>
              <a:rPr lang="en-US" sz="2400" b="1" dirty="0" smtClean="0">
                <a:cs typeface="B Nazanin" panose="00000400000000000000" pitchFamily="2" charset="-78"/>
              </a:rPr>
              <a:t>	</a:t>
            </a:r>
            <a:endParaRPr lang="fa-IR" sz="2200" dirty="0" smtClean="0">
              <a:cs typeface="B Nazanin" panose="00000400000000000000" pitchFamily="2" charset="-78"/>
            </a:endParaRPr>
          </a:p>
        </p:txBody>
      </p:sp>
    </p:spTree>
    <p:extLst>
      <p:ext uri="{BB962C8B-B14F-4D97-AF65-F5344CB8AC3E}">
        <p14:creationId xmlns:p14="http://schemas.microsoft.com/office/powerpoint/2010/main" val="26434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در مواجهه با صدای زیان آور قرار دارند؟</a:t>
            </a:r>
            <a:endParaRPr lang="en-US" sz="3200" b="1" dirty="0">
              <a:cs typeface="B Nazanin" panose="00000400000000000000" pitchFamily="2" charset="-78"/>
            </a:endParaRPr>
          </a:p>
        </p:txBody>
      </p:sp>
      <p:sp>
        <p:nvSpPr>
          <p:cNvPr id="5" name="Subtitle 2"/>
          <p:cNvSpPr txBox="1">
            <a:spLocks/>
          </p:cNvSpPr>
          <p:nvPr/>
        </p:nvSpPr>
        <p:spPr>
          <a:xfrm>
            <a:off x="583894" y="2765249"/>
            <a:ext cx="9451176" cy="45389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 های فنی مهندسی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کنترل صدا در منبع تولید</a:t>
            </a:r>
          </a:p>
          <a:p>
            <a:pPr marL="0" indent="0" algn="r" rtl="1">
              <a:buNone/>
            </a:pPr>
            <a:r>
              <a:rPr lang="fa-IR" sz="2200" dirty="0" smtClean="0">
                <a:cs typeface="B Nazanin" panose="00000400000000000000" pitchFamily="2" charset="-78"/>
              </a:rPr>
              <a:t>	کنترل یا کاهش صدا در مسیر انتشار صوت از منبع تا شنونده</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کنترل یا کاهش صدا در محل گیرنده (شنونده)</a:t>
            </a:r>
          </a:p>
          <a:p>
            <a:pPr marL="0" indent="0" algn="r" rtl="1">
              <a:buNone/>
            </a:pP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کنترل های مدیریتی</a:t>
            </a:r>
          </a:p>
          <a:p>
            <a:pPr marL="0" indent="0" algn="r" rtl="1">
              <a:lnSpc>
                <a:spcPct val="170000"/>
              </a:lnSpc>
              <a:buNone/>
            </a:pPr>
            <a:r>
              <a:rPr lang="fa-IR" sz="2200" dirty="0">
                <a:cs typeface="B Nazanin" panose="00000400000000000000" pitchFamily="2" charset="-78"/>
              </a:rPr>
              <a:t>	</a:t>
            </a:r>
            <a:r>
              <a:rPr lang="fa-IR" sz="2200" dirty="0" smtClean="0">
                <a:cs typeface="B Nazanin" panose="00000400000000000000" pitchFamily="2" charset="-78"/>
              </a:rPr>
              <a:t>کنترل زمان مواجهه و پایش سلامتی</a:t>
            </a:r>
            <a:endParaRPr lang="en-US" sz="2200" dirty="0">
              <a:cs typeface="B Nazanin" panose="00000400000000000000" pitchFamily="2" charset="-78"/>
            </a:endParaRPr>
          </a:p>
        </p:txBody>
      </p:sp>
      <p:sp>
        <p:nvSpPr>
          <p:cNvPr id="6" name="Subtitle 2"/>
          <p:cNvSpPr txBox="1">
            <a:spLocks/>
          </p:cNvSpPr>
          <p:nvPr/>
        </p:nvSpPr>
        <p:spPr>
          <a:xfrm>
            <a:off x="586854" y="1871002"/>
            <a:ext cx="10747727"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کاهش صدا به میزان مجاز اقدامات کنترلی انجام شده است؟</a:t>
            </a:r>
            <a:endParaRPr lang="en-US" sz="3200" b="1"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955344" y="1281859"/>
            <a:ext cx="10349670" cy="92907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شاغلینی که در معرض صدای بیش از حد مجاز قرار دارند، وسایل حفاظت فردی مناسب تهیه و در اختیار آنها قرار داده شده است؟</a:t>
            </a:r>
            <a:endParaRPr lang="en-US" sz="3200" b="1" dirty="0">
              <a:cs typeface="B Nazanin" panose="00000400000000000000" pitchFamily="2" charset="-78"/>
            </a:endParaRPr>
          </a:p>
        </p:txBody>
      </p:sp>
      <p:sp>
        <p:nvSpPr>
          <p:cNvPr id="5" name="Subtitle 2"/>
          <p:cNvSpPr txBox="1">
            <a:spLocks/>
          </p:cNvSpPr>
          <p:nvPr/>
        </p:nvSpPr>
        <p:spPr>
          <a:xfrm>
            <a:off x="583894" y="2765249"/>
            <a:ext cx="9451176" cy="38675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مهمترین فاکتورهای تایید گوشی</a:t>
            </a:r>
          </a:p>
          <a:p>
            <a:pPr algn="r" rtl="1">
              <a:buNone/>
            </a:pPr>
            <a:r>
              <a:rPr lang="fa-IR" sz="2200" b="1" dirty="0" smtClean="0">
                <a:cs typeface="B Nazanin" panose="00000400000000000000" pitchFamily="2" charset="-78"/>
              </a:rPr>
              <a:t>	</a:t>
            </a:r>
            <a:r>
              <a:rPr lang="fa-IR" sz="2200" dirty="0" smtClean="0">
                <a:cs typeface="B Nazanin" panose="00000400000000000000" pitchFamily="2" charset="-78"/>
              </a:rPr>
              <a:t>جنس</a:t>
            </a:r>
          </a:p>
          <a:p>
            <a:pPr algn="r" rtl="1">
              <a:buNone/>
            </a:pPr>
            <a:r>
              <a:rPr lang="fa-IR" sz="2200" dirty="0" smtClean="0">
                <a:cs typeface="B Nazanin" panose="00000400000000000000" pitchFamily="2" charset="-78"/>
              </a:rPr>
              <a:t>	راحتی کاربرد</a:t>
            </a:r>
          </a:p>
          <a:p>
            <a:pPr algn="r" rtl="1">
              <a:buNone/>
            </a:pPr>
            <a:r>
              <a:rPr lang="fa-IR" sz="2200" dirty="0" smtClean="0">
                <a:cs typeface="B Nazanin" panose="00000400000000000000" pitchFamily="2" charset="-78"/>
              </a:rPr>
              <a:t>	تناسب با پارامترهای فیزیکی گوش افراد</a:t>
            </a:r>
          </a:p>
          <a:p>
            <a:pPr algn="r" rtl="1">
              <a:buNone/>
            </a:pPr>
            <a:endParaRPr lang="fa-IR" sz="2200" b="1"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انواع وسایل حفاظت فردی شنوایی</a:t>
            </a:r>
          </a:p>
          <a:p>
            <a:pPr algn="r" rtl="1">
              <a:buNone/>
            </a:pPr>
            <a:r>
              <a:rPr lang="fa-IR" sz="2200" b="1" dirty="0" smtClean="0">
                <a:cs typeface="B Nazanin" panose="00000400000000000000" pitchFamily="2" charset="-78"/>
              </a:rPr>
              <a:t>	</a:t>
            </a:r>
            <a:r>
              <a:rPr lang="en-US" sz="2200" b="1" dirty="0" smtClean="0">
                <a:cs typeface="B Nazanin" panose="00000400000000000000" pitchFamily="2" charset="-78"/>
              </a:rPr>
              <a:t> </a:t>
            </a:r>
            <a:r>
              <a:rPr lang="en-US" sz="2000" dirty="0" smtClean="0">
                <a:latin typeface="Times New Roman" pitchFamily="18" charset="0"/>
                <a:cs typeface="Times New Roman" pitchFamily="18" charset="0"/>
              </a:rPr>
              <a:t>earplug</a:t>
            </a:r>
            <a:endParaRPr lang="fa-IR" sz="2000" dirty="0" smtClean="0">
              <a:latin typeface="Times New Roman" pitchFamily="18" charset="0"/>
              <a:cs typeface="Times New Roman" pitchFamily="18" charset="0"/>
            </a:endParaRPr>
          </a:p>
          <a:p>
            <a:pPr marL="0" indent="0" algn="r" rtl="1">
              <a:buNone/>
            </a:pPr>
            <a:r>
              <a:rPr lang="en-US" sz="2000" dirty="0" smtClean="0">
                <a:latin typeface="Times New Roman" pitchFamily="18" charset="0"/>
                <a:cs typeface="Times New Roman" pitchFamily="18" charset="0"/>
              </a:rPr>
              <a:t>	earmuff</a:t>
            </a:r>
            <a:endParaRPr lang="fa-I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89885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در محل کار در مواجهه با ارتعاش می باشند؟</a:t>
            </a:r>
            <a:endParaRPr lang="en-US" sz="3200" b="1" dirty="0">
              <a:cs typeface="B Nazanin" panose="00000400000000000000" pitchFamily="2" charset="-78"/>
            </a:endParaRPr>
          </a:p>
        </p:txBody>
      </p:sp>
      <p:sp>
        <p:nvSpPr>
          <p:cNvPr id="5" name="Subtitle 2"/>
          <p:cNvSpPr txBox="1">
            <a:spLocks/>
          </p:cNvSpPr>
          <p:nvPr/>
        </p:nvSpPr>
        <p:spPr>
          <a:xfrm>
            <a:off x="611190" y="2635582"/>
            <a:ext cx="9451176" cy="42224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 های فنی مهندسی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استفاده از عایق ها در بخش های مرتعش</a:t>
            </a:r>
          </a:p>
          <a:p>
            <a:pPr marL="0" indent="0" algn="r" rtl="1">
              <a:buNone/>
            </a:pPr>
            <a:r>
              <a:rPr lang="fa-IR" sz="2200" dirty="0" smtClean="0">
                <a:cs typeface="B Nazanin" panose="00000400000000000000" pitchFamily="2" charset="-78"/>
              </a:rPr>
              <a:t>	استفاده از سیستم کنترل از راه دور در فرایندهای دارای ارتعاش</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استفاده از کفش های ضد ارتعاش، بالشتک های هوایی</a:t>
            </a:r>
          </a:p>
          <a:p>
            <a:pPr marL="0" indent="0" algn="r" rtl="1">
              <a:buNone/>
            </a:pPr>
            <a:r>
              <a:rPr lang="fa-IR" sz="2200" dirty="0" smtClean="0">
                <a:cs typeface="B Nazanin" panose="00000400000000000000" pitchFamily="2" charset="-78"/>
              </a:rPr>
              <a:t>	استفاده از قطعات ضد ارتعاش در ابزارها و دستگاهها</a:t>
            </a:r>
          </a:p>
          <a:p>
            <a:pPr marL="0" indent="0" algn="r" rtl="1">
              <a:buNone/>
            </a:pPr>
            <a:r>
              <a:rPr lang="fa-IR" sz="2200" dirty="0" smtClean="0">
                <a:cs typeface="B Nazanin" panose="00000400000000000000" pitchFamily="2" charset="-78"/>
              </a:rPr>
              <a:t>	و ...</a:t>
            </a:r>
          </a:p>
          <a:p>
            <a:pPr algn="r" rtl="1">
              <a:buFont typeface="Wingdings" panose="05000000000000000000" pitchFamily="2" charset="2"/>
              <a:buChar char="v"/>
            </a:pPr>
            <a:r>
              <a:rPr lang="fa-IR" sz="2200" b="1" dirty="0" smtClean="0">
                <a:cs typeface="B Nazanin" panose="00000400000000000000" pitchFamily="2" charset="-78"/>
              </a:rPr>
              <a:t>کنترل های مدیریتی</a:t>
            </a:r>
          </a:p>
          <a:p>
            <a:pPr marL="0" indent="0" algn="r" rtl="1">
              <a:lnSpc>
                <a:spcPct val="170000"/>
              </a:lnSpc>
              <a:buNone/>
            </a:pPr>
            <a:r>
              <a:rPr lang="fa-IR" sz="2200" dirty="0">
                <a:cs typeface="B Nazanin" panose="00000400000000000000" pitchFamily="2" charset="-78"/>
              </a:rPr>
              <a:t>	</a:t>
            </a:r>
            <a:r>
              <a:rPr lang="fa-IR" sz="2200" dirty="0" smtClean="0">
                <a:cs typeface="B Nazanin" panose="00000400000000000000" pitchFamily="2" charset="-78"/>
              </a:rPr>
              <a:t>کنترل زمان مواجهه، چرخشی کردن کار، ایجاد فاصله و ...</a:t>
            </a:r>
            <a:endParaRPr lang="en-US" sz="2200" dirty="0">
              <a:cs typeface="B Nazanin" panose="00000400000000000000" pitchFamily="2" charset="-78"/>
            </a:endParaRPr>
          </a:p>
        </p:txBody>
      </p:sp>
      <p:sp>
        <p:nvSpPr>
          <p:cNvPr id="6" name="Subtitle 2"/>
          <p:cNvSpPr txBox="1">
            <a:spLocks/>
          </p:cNvSpPr>
          <p:nvPr/>
        </p:nvSpPr>
        <p:spPr>
          <a:xfrm>
            <a:off x="627798" y="1679938"/>
            <a:ext cx="10679488"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کاهش ارتعاش به میزان مجاز اقدامات کنترلی انجام شده است؟</a:t>
            </a:r>
            <a:endParaRPr lang="en-US" sz="3200" b="1"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37232" y="735954"/>
            <a:ext cx="10404262" cy="101096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شاغلینی که در معرض ارتعاش بیش از حدمجاز قرار دارند، وسایل حفاظت فردی مناسب تهیه و در اختیار آنان قرار داده شده است؟</a:t>
            </a:r>
            <a:endParaRPr lang="en-US" sz="3200" b="1" dirty="0">
              <a:cs typeface="B Nazanin" panose="00000400000000000000" pitchFamily="2" charset="-78"/>
            </a:endParaRPr>
          </a:p>
        </p:txBody>
      </p:sp>
      <p:sp>
        <p:nvSpPr>
          <p:cNvPr id="5" name="Subtitle 2"/>
          <p:cNvSpPr txBox="1">
            <a:spLocks/>
          </p:cNvSpPr>
          <p:nvPr/>
        </p:nvSpPr>
        <p:spPr>
          <a:xfrm>
            <a:off x="1047925" y="1746914"/>
            <a:ext cx="9451176" cy="512473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استفاده از دستکش های ضد ارتعاش</a:t>
            </a:r>
          </a:p>
          <a:p>
            <a:pPr algn="just" rtl="1">
              <a:buFont typeface="Wingdings" panose="05000000000000000000" pitchFamily="2" charset="2"/>
              <a:buChar char="v"/>
            </a:pPr>
            <a:r>
              <a:rPr lang="fa-IR" sz="2200" b="1" dirty="0" smtClean="0">
                <a:cs typeface="B Nazanin" panose="00000400000000000000" pitchFamily="2" charset="-78"/>
              </a:rPr>
              <a:t>انجام کار به روش مناسب: گرم نگه داشتن دست ها، چنگش صحیح، کاهش میزان نیروی مصرفی در هنگام کار با ابزار و ...</a:t>
            </a:r>
          </a:p>
          <a:p>
            <a:pPr algn="r" rtl="1">
              <a:buFont typeface="Wingdings" panose="05000000000000000000" pitchFamily="2" charset="2"/>
              <a:buChar char="v"/>
            </a:pPr>
            <a:r>
              <a:rPr lang="fa-IR" sz="2200" b="1" dirty="0" smtClean="0">
                <a:cs typeface="B Nazanin" panose="00000400000000000000" pitchFamily="2" charset="-78"/>
              </a:rPr>
              <a:t>اجرای برنامه مراقبت پزشکی</a:t>
            </a:r>
          </a:p>
          <a:p>
            <a:pPr algn="r" rtl="1">
              <a:buFont typeface="Wingdings" panose="05000000000000000000" pitchFamily="2" charset="2"/>
              <a:buChar char="v"/>
            </a:pPr>
            <a:r>
              <a:rPr lang="fa-IR" sz="2200" b="1" dirty="0" smtClean="0">
                <a:cs typeface="B Nazanin" panose="00000400000000000000" pitchFamily="2" charset="-78"/>
              </a:rPr>
              <a:t>شناسایی افراد حساس به ارتعاش و تغییر شغل</a:t>
            </a:r>
          </a:p>
          <a:p>
            <a:pPr algn="r" rtl="1">
              <a:buFont typeface="Wingdings" panose="05000000000000000000" pitchFamily="2" charset="2"/>
              <a:buChar char="v"/>
            </a:pPr>
            <a:r>
              <a:rPr lang="fa-IR" sz="2200" b="1" dirty="0" smtClean="0">
                <a:cs typeface="B Nazanin" panose="00000400000000000000" pitchFamily="2" charset="-78"/>
              </a:rPr>
              <a:t>تعدیل زمان کار بصورت یک ساعت کار و ده دقیقه استراحت</a:t>
            </a:r>
          </a:p>
          <a:p>
            <a:pPr algn="r" rtl="1">
              <a:buFont typeface="Wingdings" panose="05000000000000000000" pitchFamily="2" charset="2"/>
              <a:buChar char="v"/>
            </a:pPr>
            <a:r>
              <a:rPr lang="fa-IR" sz="2200" b="1" dirty="0" smtClean="0">
                <a:cs typeface="B Nazanin" panose="00000400000000000000" pitchFamily="2" charset="-78"/>
              </a:rPr>
              <a:t>کفش ضد ارتعاش</a:t>
            </a:r>
          </a:p>
          <a:p>
            <a:pPr algn="r" rtl="1">
              <a:buFont typeface="Wingdings" panose="05000000000000000000" pitchFamily="2" charset="2"/>
              <a:buChar char="v"/>
            </a:pPr>
            <a:r>
              <a:rPr lang="fa-IR" sz="2200" b="1" dirty="0" smtClean="0">
                <a:cs typeface="B Nazanin" panose="00000400000000000000" pitchFamily="2" charset="-78"/>
              </a:rPr>
              <a:t>زیر پایی عایق ارتعاش</a:t>
            </a:r>
          </a:p>
          <a:p>
            <a:pPr algn="r" rtl="1">
              <a:buFont typeface="Wingdings" panose="05000000000000000000" pitchFamily="2" charset="2"/>
              <a:buChar char="v"/>
            </a:pPr>
            <a:r>
              <a:rPr lang="fa-IR" sz="2200" b="1" dirty="0" smtClean="0">
                <a:cs typeface="B Nazanin" panose="00000400000000000000" pitchFamily="2" charset="-78"/>
              </a:rPr>
              <a:t>بالشتک های هوایی</a:t>
            </a:r>
          </a:p>
          <a:p>
            <a:pPr algn="r" rtl="1">
              <a:buFont typeface="Wingdings" panose="05000000000000000000" pitchFamily="2" charset="2"/>
              <a:buChar char="v"/>
            </a:pPr>
            <a:r>
              <a:rPr lang="fa-IR" sz="2200" b="1" dirty="0" smtClean="0">
                <a:cs typeface="B Nazanin" panose="00000400000000000000" pitchFamily="2" charset="-78"/>
              </a:rPr>
              <a:t>صندلی مناسب (دسته صندلی، پشتی مناسب، ارتفاع قابل تنظیم و ...)</a:t>
            </a:r>
          </a:p>
          <a:p>
            <a:pPr algn="r" rtl="1">
              <a:buFont typeface="Wingdings" panose="05000000000000000000" pitchFamily="2" charset="2"/>
              <a:buChar char="v"/>
            </a:pPr>
            <a:r>
              <a:rPr lang="fa-IR" sz="2200" b="1" dirty="0" smtClean="0">
                <a:cs typeface="B Nazanin" panose="00000400000000000000" pitchFamily="2" charset="-78"/>
              </a:rPr>
              <a:t>اجتناب از بلند شدن یا خم شدن ناگهانی پس از مواجهه با ارتعاش</a:t>
            </a:r>
          </a:p>
          <a:p>
            <a:pPr algn="r" rtl="1">
              <a:buFont typeface="Wingdings" panose="05000000000000000000" pitchFamily="2" charset="2"/>
              <a:buChar char="v"/>
            </a:pPr>
            <a:r>
              <a:rPr lang="fa-IR" sz="2200" b="1" dirty="0" smtClean="0">
                <a:cs typeface="B Nazanin" panose="00000400000000000000" pitchFamily="2" charset="-78"/>
              </a:rPr>
              <a:t>استفاده از حرکات ساده، با حداقل چرخیدن یا پیچیدن بدن در هنگام خروج از وسیله نقلیه</a:t>
            </a:r>
          </a:p>
        </p:txBody>
      </p:sp>
    </p:spTree>
    <p:extLst>
      <p:ext uri="{BB962C8B-B14F-4D97-AF65-F5344CB8AC3E}">
        <p14:creationId xmlns:p14="http://schemas.microsoft.com/office/powerpoint/2010/main" val="368988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روشنایی کارگاه مناسب است؟</a:t>
            </a:r>
            <a:endParaRPr lang="en-US" sz="3200" b="1" dirty="0">
              <a:cs typeface="B Nazanin" panose="00000400000000000000" pitchFamily="2" charset="-78"/>
            </a:endParaRPr>
          </a:p>
        </p:txBody>
      </p:sp>
      <p:graphicFrame>
        <p:nvGraphicFramePr>
          <p:cNvPr id="6" name="Table 5"/>
          <p:cNvGraphicFramePr>
            <a:graphicFrameLocks noGrp="1"/>
          </p:cNvGraphicFramePr>
          <p:nvPr/>
        </p:nvGraphicFramePr>
        <p:xfrm>
          <a:off x="1446665" y="1355399"/>
          <a:ext cx="10153935" cy="5352476"/>
        </p:xfrm>
        <a:graphic>
          <a:graphicData uri="http://schemas.openxmlformats.org/drawingml/2006/table">
            <a:tbl>
              <a:tblPr firstRow="1" bandRow="1">
                <a:tableStyleId>{5940675A-B579-460E-94D1-54222C63F5DA}</a:tableStyleId>
              </a:tblPr>
              <a:tblGrid>
                <a:gridCol w="1487604">
                  <a:extLst>
                    <a:ext uri="{9D8B030D-6E8A-4147-A177-3AD203B41FA5}">
                      <a16:colId xmlns:a16="http://schemas.microsoft.com/office/drawing/2014/main" xmlns="" val="20000"/>
                    </a:ext>
                  </a:extLst>
                </a:gridCol>
                <a:gridCol w="4024532">
                  <a:extLst>
                    <a:ext uri="{9D8B030D-6E8A-4147-A177-3AD203B41FA5}">
                      <a16:colId xmlns:a16="http://schemas.microsoft.com/office/drawing/2014/main" xmlns="" val="20002"/>
                    </a:ext>
                  </a:extLst>
                </a:gridCol>
                <a:gridCol w="1436056">
                  <a:extLst>
                    <a:ext uri="{9D8B030D-6E8A-4147-A177-3AD203B41FA5}">
                      <a16:colId xmlns:a16="http://schemas.microsoft.com/office/drawing/2014/main" xmlns="" val="20006"/>
                    </a:ext>
                  </a:extLst>
                </a:gridCol>
                <a:gridCol w="2528814">
                  <a:extLst>
                    <a:ext uri="{9D8B030D-6E8A-4147-A177-3AD203B41FA5}">
                      <a16:colId xmlns:a16="http://schemas.microsoft.com/office/drawing/2014/main" xmlns="" val="20007"/>
                    </a:ext>
                  </a:extLst>
                </a:gridCol>
                <a:gridCol w="676929">
                  <a:extLst>
                    <a:ext uri="{9D8B030D-6E8A-4147-A177-3AD203B41FA5}">
                      <a16:colId xmlns:a16="http://schemas.microsoft.com/office/drawing/2014/main" xmlns="" val="20008"/>
                    </a:ext>
                  </a:extLst>
                </a:gridCol>
              </a:tblGrid>
              <a:tr h="1419460">
                <a:tc>
                  <a:txBody>
                    <a:bodyPr/>
                    <a:lstStyle/>
                    <a:p>
                      <a:pPr algn="ctr" rtl="1"/>
                      <a:r>
                        <a:rPr lang="fa-IR" sz="2000" dirty="0" smtClean="0">
                          <a:cs typeface="B Nazanin" pitchFamily="2" charset="-78"/>
                        </a:rPr>
                        <a:t>میانگین شدت روشنایی عمومی مورد</a:t>
                      </a:r>
                      <a:r>
                        <a:rPr lang="fa-IR" sz="2000" baseline="0" dirty="0" smtClean="0">
                          <a:cs typeface="B Nazanin" pitchFamily="2" charset="-78"/>
                        </a:rPr>
                        <a:t> نیاز </a:t>
                      </a:r>
                      <a:r>
                        <a:rPr lang="en-US" sz="1800" baseline="0" dirty="0" smtClean="0">
                          <a:latin typeface="Times New Roman" pitchFamily="18" charset="0"/>
                          <a:cs typeface="Times New Roman" pitchFamily="18" charset="0"/>
                        </a:rPr>
                        <a:t>Lx</a:t>
                      </a:r>
                      <a:endParaRPr lang="en-US" sz="1800" dirty="0">
                        <a:solidFill>
                          <a:schemeClr val="tx1"/>
                        </a:solidFill>
                        <a:latin typeface="Times New Roman" pitchFamily="18" charset="0"/>
                        <a:cs typeface="Times New Roman" pitchFamily="18" charset="0"/>
                      </a:endParaRPr>
                    </a:p>
                  </a:txBody>
                  <a:tcPr anchor="ctr"/>
                </a:tc>
                <a:tc>
                  <a:txBody>
                    <a:bodyPr/>
                    <a:lstStyle/>
                    <a:p>
                      <a:pPr algn="ctr" rtl="1"/>
                      <a:r>
                        <a:rPr lang="fa-IR" sz="2000" dirty="0" smtClean="0">
                          <a:cs typeface="B Nazanin" pitchFamily="2" charset="-78"/>
                        </a:rPr>
                        <a:t>مثال</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latin typeface="+mn-lt"/>
                          <a:cs typeface="B Nazanin" pitchFamily="2" charset="-78"/>
                        </a:rPr>
                        <a:t>دقت</a:t>
                      </a:r>
                      <a:r>
                        <a:rPr lang="fa-IR" sz="2000" baseline="0" dirty="0" smtClean="0">
                          <a:solidFill>
                            <a:schemeClr val="tx1"/>
                          </a:solidFill>
                          <a:latin typeface="+mn-lt"/>
                          <a:cs typeface="B Nazanin" pitchFamily="2" charset="-78"/>
                        </a:rPr>
                        <a:t> وضوح اشیاء و تصاویر</a:t>
                      </a:r>
                      <a:endParaRPr lang="en-US" sz="1800" dirty="0">
                        <a:solidFill>
                          <a:schemeClr val="tx1"/>
                        </a:solidFill>
                        <a:latin typeface="Times New Roman" pitchFamily="18" charset="0"/>
                        <a:cs typeface="Times New Roman" pitchFamily="18" charset="0"/>
                      </a:endParaRPr>
                    </a:p>
                  </a:txBody>
                  <a:tcPr anchor="ctr"/>
                </a:tc>
                <a:tc>
                  <a:txBody>
                    <a:bodyPr/>
                    <a:lstStyle/>
                    <a:p>
                      <a:pPr algn="ctr" rtl="1"/>
                      <a:r>
                        <a:rPr lang="fa-IR" sz="2000" dirty="0" smtClean="0">
                          <a:cs typeface="B Nazanin" pitchFamily="2" charset="-78"/>
                        </a:rPr>
                        <a:t>خصوصیات مکان</a:t>
                      </a:r>
                      <a:endParaRPr lang="en-US" sz="2000" dirty="0">
                        <a:solidFill>
                          <a:schemeClr val="tx1"/>
                        </a:solidFill>
                        <a:cs typeface="B Nazanin" pitchFamily="2" charset="-78"/>
                      </a:endParaRPr>
                    </a:p>
                  </a:txBody>
                  <a:tcPr anchor="ctr"/>
                </a:tc>
                <a:tc>
                  <a:txBody>
                    <a:bodyPr/>
                    <a:lstStyle/>
                    <a:p>
                      <a:pPr algn="ctr" rtl="1"/>
                      <a:r>
                        <a:rPr lang="fa-IR" sz="2000" dirty="0" smtClean="0">
                          <a:cs typeface="B Nazanin" pitchFamily="2" charset="-78"/>
                        </a:rPr>
                        <a:t>گروه مکان</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0"/>
                  </a:ext>
                </a:extLst>
              </a:tr>
              <a:tr h="731794">
                <a:tc>
                  <a:txBody>
                    <a:bodyPr/>
                    <a:lstStyle/>
                    <a:p>
                      <a:pPr algn="ctr" rtl="1"/>
                      <a:r>
                        <a:rPr lang="fa-IR" sz="2000" dirty="0" smtClean="0">
                          <a:solidFill>
                            <a:schemeClr val="tx1"/>
                          </a:solidFill>
                          <a:cs typeface="B Nazanin" pitchFamily="2" charset="-78"/>
                        </a:rPr>
                        <a:t>100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زیر زمین ها، راهروها، تونل های عبور</a:t>
                      </a:r>
                      <a:r>
                        <a:rPr lang="fa-IR" sz="2000" baseline="0" dirty="0" smtClean="0">
                          <a:solidFill>
                            <a:schemeClr val="tx1"/>
                          </a:solidFill>
                          <a:cs typeface="B Nazanin" pitchFamily="2" charset="-78"/>
                        </a:rPr>
                        <a:t> و زیرگذرها</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10 سانتی متر</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مکانهایی با تردد محدود افراد</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الف</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731794">
                <a:tc>
                  <a:txBody>
                    <a:bodyPr/>
                    <a:lstStyle/>
                    <a:p>
                      <a:pPr algn="ctr" rtl="1"/>
                      <a:r>
                        <a:rPr lang="fa-IR" sz="2000" dirty="0" smtClean="0">
                          <a:solidFill>
                            <a:schemeClr val="tx1"/>
                          </a:solidFill>
                          <a:cs typeface="B Nazanin" pitchFamily="2" charset="-78"/>
                        </a:rPr>
                        <a:t>150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انبارها و راههای خروج</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10 سانتی متر</a:t>
                      </a:r>
                      <a:endParaRPr lang="en-US" sz="2000" dirty="0" smtClean="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مکانهایی با توقف محدود افراد</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3"/>
                  </a:ext>
                </a:extLst>
              </a:tr>
              <a:tr h="731794">
                <a:tc>
                  <a:txBody>
                    <a:bodyPr/>
                    <a:lstStyle/>
                    <a:p>
                      <a:pPr algn="ctr" rtl="1"/>
                      <a:r>
                        <a:rPr lang="fa-IR" sz="2000" dirty="0" smtClean="0">
                          <a:solidFill>
                            <a:schemeClr val="tx1"/>
                          </a:solidFill>
                          <a:cs typeface="B Nazanin" pitchFamily="2" charset="-78"/>
                        </a:rPr>
                        <a:t>200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بارگیری و تخلیه</a:t>
                      </a:r>
                      <a:r>
                        <a:rPr lang="fa-IR" sz="2000" baseline="0" dirty="0" smtClean="0">
                          <a:solidFill>
                            <a:schemeClr val="tx1"/>
                          </a:solidFill>
                          <a:cs typeface="B Nazanin" pitchFamily="2" charset="-78"/>
                        </a:rPr>
                        <a:t> یا آماده سازی مواد اولیه تولید، کارهای عمومی ساختمان</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10 سانتی متر</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کارهای غیر دقیق</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ج</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250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کارهای خدماتی و تولیدی صنعتی،</a:t>
                      </a:r>
                      <a:r>
                        <a:rPr lang="fa-IR" sz="2000" baseline="0" dirty="0" smtClean="0">
                          <a:solidFill>
                            <a:schemeClr val="tx1"/>
                          </a:solidFill>
                          <a:cs typeface="B Nazanin" pitchFamily="2" charset="-78"/>
                        </a:rPr>
                        <a:t> سالن های ورزشی عمومی، اماکن</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5 سانتی متر</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کارهای با دقت متوسط</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د</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300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کارهای اداری، آموزشی تحریری، بهداشتی درمانی، خط مونتاژ قطعات، چاپ، نساجی</a:t>
                      </a:r>
                      <a:r>
                        <a:rPr lang="fa-IR" sz="2000" baseline="0" dirty="0" smtClean="0">
                          <a:solidFill>
                            <a:schemeClr val="tx1"/>
                          </a:solidFill>
                          <a:cs typeface="B Nazanin" pitchFamily="2" charset="-78"/>
                        </a:rPr>
                        <a:t> و پوشاک، اتاق کنترل</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5 میلی متر</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کارهای دقیق</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ه</a:t>
                      </a:r>
                      <a:endParaRPr lang="en-US" sz="2000" dirty="0">
                        <a:solidFill>
                          <a:schemeClr val="tx1"/>
                        </a:solidFill>
                        <a:cs typeface="B Nazanin" pitchFamily="2" charset="-78"/>
                      </a:endParaRPr>
                    </a:p>
                  </a:txBody>
                  <a:tcPr anchor="ctr"/>
                </a:tc>
              </a:tr>
            </a:tbl>
          </a:graphicData>
        </a:graphic>
      </p:graphicFrame>
    </p:spTree>
    <p:extLst>
      <p:ext uri="{BB962C8B-B14F-4D97-AF65-F5344CB8AC3E}">
        <p14:creationId xmlns:p14="http://schemas.microsoft.com/office/powerpoint/2010/main" val="3689885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روشنایی کارگاه مناسب است؟</a:t>
            </a:r>
            <a:endParaRPr lang="en-US" sz="3200" b="1" dirty="0">
              <a:cs typeface="B Nazanin" panose="00000400000000000000" pitchFamily="2" charset="-78"/>
            </a:endParaRPr>
          </a:p>
        </p:txBody>
      </p:sp>
      <p:graphicFrame>
        <p:nvGraphicFramePr>
          <p:cNvPr id="6" name="Table 5"/>
          <p:cNvGraphicFramePr>
            <a:graphicFrameLocks noGrp="1"/>
          </p:cNvGraphicFramePr>
          <p:nvPr/>
        </p:nvGraphicFramePr>
        <p:xfrm>
          <a:off x="2647667" y="1423638"/>
          <a:ext cx="7042244" cy="5078430"/>
        </p:xfrm>
        <a:graphic>
          <a:graphicData uri="http://schemas.openxmlformats.org/drawingml/2006/table">
            <a:tbl>
              <a:tblPr firstRow="1" bandRow="1">
                <a:tableStyleId>{5940675A-B579-460E-94D1-54222C63F5DA}</a:tableStyleId>
              </a:tblPr>
              <a:tblGrid>
                <a:gridCol w="1818135">
                  <a:extLst>
                    <a:ext uri="{9D8B030D-6E8A-4147-A177-3AD203B41FA5}">
                      <a16:colId xmlns:a16="http://schemas.microsoft.com/office/drawing/2014/main" xmlns="" val="20000"/>
                    </a:ext>
                  </a:extLst>
                </a:gridCol>
                <a:gridCol w="1248453">
                  <a:extLst>
                    <a:ext uri="{9D8B030D-6E8A-4147-A177-3AD203B41FA5}">
                      <a16:colId xmlns:a16="http://schemas.microsoft.com/office/drawing/2014/main" xmlns="" val="20006"/>
                    </a:ext>
                  </a:extLst>
                </a:gridCol>
                <a:gridCol w="3975656">
                  <a:extLst>
                    <a:ext uri="{9D8B030D-6E8A-4147-A177-3AD203B41FA5}">
                      <a16:colId xmlns:a16="http://schemas.microsoft.com/office/drawing/2014/main" xmlns="" val="20007"/>
                    </a:ext>
                  </a:extLst>
                </a:gridCol>
              </a:tblGrid>
              <a:tr h="1419460">
                <a:tc>
                  <a:txBody>
                    <a:bodyPr/>
                    <a:lstStyle/>
                    <a:p>
                      <a:pPr algn="ctr" rtl="1"/>
                      <a:r>
                        <a:rPr lang="fa-IR" sz="2000" dirty="0" smtClean="0">
                          <a:cs typeface="B Nazanin" pitchFamily="2" charset="-78"/>
                        </a:rPr>
                        <a:t>میانگین شدت روشنایی عمومی مورد</a:t>
                      </a:r>
                      <a:r>
                        <a:rPr lang="fa-IR" sz="2000" baseline="0" dirty="0" smtClean="0">
                          <a:cs typeface="B Nazanin" pitchFamily="2" charset="-78"/>
                        </a:rPr>
                        <a:t> نیاز </a:t>
                      </a:r>
                      <a:r>
                        <a:rPr lang="en-US" sz="1800" baseline="0" dirty="0" smtClean="0">
                          <a:latin typeface="Times New Roman" pitchFamily="18" charset="0"/>
                          <a:cs typeface="Times New Roman" pitchFamily="18" charset="0"/>
                        </a:rPr>
                        <a:t>Lx</a:t>
                      </a:r>
                      <a:endParaRPr lang="en-US" sz="1800" dirty="0">
                        <a:solidFill>
                          <a:schemeClr val="tx1"/>
                        </a:solidFill>
                        <a:latin typeface="Times New Roman" pitchFamily="18" charset="0"/>
                        <a:cs typeface="Times New Roman" pitchFamily="18" charset="0"/>
                      </a:endParaRPr>
                    </a:p>
                  </a:txBody>
                  <a:tcPr anchor="ctr"/>
                </a:tc>
                <a:tc>
                  <a:txBody>
                    <a:bodyPr/>
                    <a:lstStyle/>
                    <a:p>
                      <a:pPr algn="ctr" rtl="1"/>
                      <a:r>
                        <a:rPr lang="fa-IR" sz="2000" dirty="0" smtClean="0">
                          <a:solidFill>
                            <a:schemeClr val="tx1"/>
                          </a:solidFill>
                          <a:latin typeface="+mn-lt"/>
                          <a:cs typeface="B Nazanin" pitchFamily="2" charset="-78"/>
                        </a:rPr>
                        <a:t>مبنای سنجش</a:t>
                      </a:r>
                      <a:endParaRPr lang="en-US" sz="1800" dirty="0">
                        <a:solidFill>
                          <a:schemeClr val="tx1"/>
                        </a:solidFill>
                        <a:latin typeface="Times New Roman" pitchFamily="18" charset="0"/>
                        <a:cs typeface="Times New Roman" pitchFamily="18" charset="0"/>
                      </a:endParaRPr>
                    </a:p>
                  </a:txBody>
                  <a:tcPr anchor="ctr"/>
                </a:tc>
                <a:tc>
                  <a:txBody>
                    <a:bodyPr/>
                    <a:lstStyle/>
                    <a:p>
                      <a:pPr algn="ctr" rtl="1"/>
                      <a:r>
                        <a:rPr lang="fa-IR" sz="2000" dirty="0" smtClean="0">
                          <a:cs typeface="B Nazanin" pitchFamily="2" charset="-78"/>
                        </a:rPr>
                        <a:t>خصوصیات مکان</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0"/>
                  </a:ext>
                </a:extLst>
              </a:tr>
              <a:tr h="731794">
                <a:tc>
                  <a:txBody>
                    <a:bodyPr/>
                    <a:lstStyle/>
                    <a:p>
                      <a:pPr algn="ctr" rtl="1"/>
                      <a:r>
                        <a:rPr lang="fa-IR" sz="2000" dirty="0" smtClean="0">
                          <a:solidFill>
                            <a:schemeClr val="tx1"/>
                          </a:solidFill>
                          <a:cs typeface="B Nazanin" pitchFamily="2" charset="-78"/>
                        </a:rPr>
                        <a:t>50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کف زمین</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محوطه عمومی کارگاههای تولیدی و ساختمانی، توقفگاهها، بارانداز ها</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731794">
                <a:tc>
                  <a:txBody>
                    <a:bodyPr/>
                    <a:lstStyle/>
                    <a:p>
                      <a:pPr algn="ctr" rtl="1"/>
                      <a:r>
                        <a:rPr lang="fa-IR" sz="2000" dirty="0" smtClean="0">
                          <a:solidFill>
                            <a:schemeClr val="tx1"/>
                          </a:solidFill>
                          <a:cs typeface="B Nazanin" pitchFamily="2" charset="-78"/>
                        </a:rPr>
                        <a:t>20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کف زمین</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راههای اصلی و شریانی</a:t>
                      </a:r>
                      <a:endParaRPr lang="en-US" sz="2000" dirty="0" smtClean="0">
                        <a:solidFill>
                          <a:schemeClr val="tx1"/>
                        </a:solidFill>
                        <a:cs typeface="B Nazanin" pitchFamily="2" charset="-78"/>
                      </a:endParaRPr>
                    </a:p>
                  </a:txBody>
                  <a:tcPr anchor="ctr"/>
                </a:tc>
                <a:extLst>
                  <a:ext uri="{0D108BD9-81ED-4DB2-BD59-A6C34878D82A}">
                    <a16:rowId xmlns:a16="http://schemas.microsoft.com/office/drawing/2014/main" xmlns="" val="10003"/>
                  </a:ext>
                </a:extLst>
              </a:tr>
              <a:tr h="731794">
                <a:tc>
                  <a:txBody>
                    <a:bodyPr/>
                    <a:lstStyle/>
                    <a:p>
                      <a:pPr algn="ctr" rtl="1"/>
                      <a:r>
                        <a:rPr lang="fa-IR" sz="2000" dirty="0" smtClean="0">
                          <a:solidFill>
                            <a:schemeClr val="tx1"/>
                          </a:solidFill>
                          <a:cs typeface="B Nazanin" pitchFamily="2" charset="-78"/>
                        </a:rPr>
                        <a:t>15</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کف زمین</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راههای فرعی</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20</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کف زمین</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پیاده روها</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50</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کف زمین</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تونل</a:t>
                      </a:r>
                      <a:r>
                        <a:rPr lang="fa-IR" sz="2000" baseline="0" dirty="0" smtClean="0">
                          <a:solidFill>
                            <a:schemeClr val="tx1"/>
                          </a:solidFill>
                          <a:cs typeface="B Nazanin" pitchFamily="2" charset="-78"/>
                        </a:rPr>
                        <a:t> های عبور سواره</a:t>
                      </a:r>
                      <a:endParaRPr lang="en-US" sz="2000" dirty="0">
                        <a:solidFill>
                          <a:schemeClr val="tx1"/>
                        </a:solidFill>
                        <a:cs typeface="B Nazanin" pitchFamily="2" charset="-78"/>
                      </a:endParaRPr>
                    </a:p>
                  </a:txBody>
                  <a:tcPr anchor="ctr"/>
                </a:tc>
              </a:tr>
            </a:tbl>
          </a:graphicData>
        </a:graphic>
      </p:graphicFrame>
    </p:spTree>
    <p:extLst>
      <p:ext uri="{BB962C8B-B14F-4D97-AF65-F5344CB8AC3E}">
        <p14:creationId xmlns:p14="http://schemas.microsoft.com/office/powerpoint/2010/main" val="368988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اصلاح روشنایی نامناسب اقدام شده است؟</a:t>
            </a:r>
            <a:endParaRPr lang="en-US" sz="3200" b="1" dirty="0">
              <a:cs typeface="B Nazanin" panose="00000400000000000000" pitchFamily="2" charset="-78"/>
            </a:endParaRPr>
          </a:p>
        </p:txBody>
      </p:sp>
      <p:sp>
        <p:nvSpPr>
          <p:cNvPr id="5" name="Subtitle 2"/>
          <p:cNvSpPr txBox="1">
            <a:spLocks/>
          </p:cNvSpPr>
          <p:nvPr/>
        </p:nvSpPr>
        <p:spPr>
          <a:xfrm>
            <a:off x="2265528" y="1891776"/>
            <a:ext cx="8093121" cy="36765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lnSpc>
                <a:spcPct val="150000"/>
              </a:lnSpc>
              <a:buFont typeface="Wingdings" panose="05000000000000000000" pitchFamily="2" charset="2"/>
              <a:buChar char="v"/>
            </a:pPr>
            <a:r>
              <a:rPr lang="fa-IR" sz="2200" b="1" dirty="0" smtClean="0">
                <a:cs typeface="B Nazanin" panose="00000400000000000000" pitchFamily="2" charset="-78"/>
              </a:rPr>
              <a:t>منابع روشنایی باید دارای رنگ دهی مناسب باشند.</a:t>
            </a:r>
          </a:p>
          <a:p>
            <a:pPr algn="just" rtl="1">
              <a:lnSpc>
                <a:spcPct val="150000"/>
              </a:lnSpc>
              <a:buFont typeface="Wingdings" panose="05000000000000000000" pitchFamily="2" charset="2"/>
              <a:buChar char="v"/>
            </a:pPr>
            <a:r>
              <a:rPr lang="fa-IR" sz="2200" b="1" dirty="0" smtClean="0">
                <a:cs typeface="B Nazanin" panose="00000400000000000000" pitchFamily="2" charset="-78"/>
              </a:rPr>
              <a:t>عدم وجود سایه در محل دید فرد یا محیط کار.</a:t>
            </a:r>
          </a:p>
          <a:p>
            <a:pPr algn="just" rtl="1">
              <a:lnSpc>
                <a:spcPct val="150000"/>
              </a:lnSpc>
              <a:buFont typeface="Wingdings" panose="05000000000000000000" pitchFamily="2" charset="2"/>
              <a:buChar char="v"/>
            </a:pPr>
            <a:r>
              <a:rPr lang="fa-IR" sz="2200" b="1" dirty="0" smtClean="0">
                <a:cs typeface="B Nazanin" panose="00000400000000000000" pitchFamily="2" charset="-78"/>
              </a:rPr>
              <a:t>عدم ایجاد فشارهای چشمی سوزش یا سردرد برای فرد در محیط کار.</a:t>
            </a:r>
          </a:p>
          <a:p>
            <a:pPr algn="just" rtl="1">
              <a:lnSpc>
                <a:spcPct val="150000"/>
              </a:lnSpc>
              <a:buFont typeface="Wingdings" panose="05000000000000000000" pitchFamily="2" charset="2"/>
              <a:buChar char="v"/>
            </a:pPr>
            <a:r>
              <a:rPr lang="fa-IR" sz="2200" b="1" dirty="0" smtClean="0">
                <a:cs typeface="B Nazanin" panose="00000400000000000000" pitchFamily="2" charset="-78"/>
              </a:rPr>
              <a:t>نبود تلاش اضافی از سوی فرد برای دیدن سطح کار.</a:t>
            </a:r>
          </a:p>
          <a:p>
            <a:pPr algn="just" rtl="1">
              <a:lnSpc>
                <a:spcPct val="150000"/>
              </a:lnSpc>
              <a:buFont typeface="Wingdings" panose="05000000000000000000" pitchFamily="2" charset="2"/>
              <a:buChar char="v"/>
            </a:pPr>
            <a:r>
              <a:rPr lang="fa-IR" sz="2200" b="1" dirty="0" smtClean="0">
                <a:cs typeface="B Nazanin" panose="00000400000000000000" pitchFamily="2" charset="-78"/>
              </a:rPr>
              <a:t>نبود سطوح انعکاس دهنده مزاحم در ناحیه دید فرد در محیط کار </a:t>
            </a:r>
          </a:p>
        </p:txBody>
      </p:sp>
    </p:spTree>
    <p:extLst>
      <p:ext uri="{BB962C8B-B14F-4D97-AF65-F5344CB8AC3E}">
        <p14:creationId xmlns:p14="http://schemas.microsoft.com/office/powerpoint/2010/main" val="368988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439236" y="-3578"/>
            <a:ext cx="5673425" cy="6861578"/>
          </a:xfrm>
          <a:prstGeom prst="rect">
            <a:avLst/>
          </a:prstGeom>
        </p:spPr>
      </p:pic>
    </p:spTree>
    <p:extLst>
      <p:ext uri="{BB962C8B-B14F-4D97-AF65-F5344CB8AC3E}">
        <p14:creationId xmlns:p14="http://schemas.microsoft.com/office/powerpoint/2010/main" val="103707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در مواجهه با پرتوهای زیان آور قرار دارند؟</a:t>
            </a:r>
            <a:endParaRPr lang="en-US" sz="3200" b="1" dirty="0">
              <a:cs typeface="B Nazanin" panose="00000400000000000000" pitchFamily="2" charset="-78"/>
            </a:endParaRPr>
          </a:p>
        </p:txBody>
      </p:sp>
      <p:sp>
        <p:nvSpPr>
          <p:cNvPr id="5" name="Subtitle 2"/>
          <p:cNvSpPr txBox="1">
            <a:spLocks/>
          </p:cNvSpPr>
          <p:nvPr/>
        </p:nvSpPr>
        <p:spPr>
          <a:xfrm>
            <a:off x="829552" y="1523286"/>
            <a:ext cx="10115951" cy="45389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پرتوهای یونساز</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حداکثر دز جذب شده برای تمام بدن، دستگاه خونساز و غدد تولید مثل 5 رم در سال است</a:t>
            </a:r>
          </a:p>
          <a:p>
            <a:pPr marL="0" indent="0" algn="r" rtl="1">
              <a:buNone/>
            </a:pPr>
            <a:r>
              <a:rPr lang="fa-IR" sz="2200" dirty="0" smtClean="0">
                <a:cs typeface="B Nazanin" panose="00000400000000000000" pitchFamily="2" charset="-78"/>
              </a:rPr>
              <a:t>	حداکثر دز جذب شده در پوست، استخوان و غده تیروئید 30 رم در سال است</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حداکثر دز مجاز در دست ها، ساعدها، پا ها و مچ های پاها 75 رم در سال است</a:t>
            </a:r>
          </a:p>
          <a:p>
            <a:pPr marL="0" indent="0" algn="r" rtl="1">
              <a:buNone/>
            </a:pPr>
            <a:r>
              <a:rPr lang="fa-IR" sz="2200" dirty="0" smtClean="0">
                <a:cs typeface="B Nazanin" panose="00000400000000000000" pitchFamily="2" charset="-78"/>
              </a:rPr>
              <a:t>	زنانی که در سنین بارداری هستند نباید دز جذب شده در ناحیه تناسلی آنان از 1/3 رم در هر فصل تجاوز کند</a:t>
            </a:r>
          </a:p>
          <a:p>
            <a:pPr marL="0" indent="0" algn="r" rtl="1">
              <a:buNone/>
            </a:pP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پرتوهای غیر یونساز</a:t>
            </a:r>
          </a:p>
          <a:p>
            <a:pPr marL="0" indent="0" algn="r" rtl="1">
              <a:lnSpc>
                <a:spcPct val="170000"/>
              </a:lnSpc>
              <a:buNone/>
            </a:pPr>
            <a:r>
              <a:rPr lang="fa-IR" sz="2200" dirty="0">
                <a:cs typeface="B Nazanin" panose="00000400000000000000" pitchFamily="2" charset="-78"/>
              </a:rPr>
              <a:t>	</a:t>
            </a:r>
            <a:r>
              <a:rPr lang="fa-IR" sz="2200" dirty="0" smtClean="0">
                <a:cs typeface="B Nazanin" panose="00000400000000000000" pitchFamily="2" charset="-78"/>
              </a:rPr>
              <a:t>حدود مجاز مواجهه براساس استاندارد ملی ایران</a:t>
            </a:r>
            <a:endParaRPr lang="en-US" sz="2200"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96036" y="1281869"/>
            <a:ext cx="11109278"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کاهش مواجهه با پرتوها به میزان مجاز اقدامات کنترلی انجام شده است؟</a:t>
            </a:r>
            <a:endParaRPr lang="en-US" sz="3200" b="1" dirty="0">
              <a:cs typeface="B Nazanin" panose="00000400000000000000" pitchFamily="2" charset="-78"/>
            </a:endParaRPr>
          </a:p>
        </p:txBody>
      </p:sp>
      <p:sp>
        <p:nvSpPr>
          <p:cNvPr id="5" name="Subtitle 2"/>
          <p:cNvSpPr txBox="1">
            <a:spLocks/>
          </p:cNvSpPr>
          <p:nvPr/>
        </p:nvSpPr>
        <p:spPr>
          <a:xfrm>
            <a:off x="3138984" y="2451343"/>
            <a:ext cx="6851175" cy="26938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به حداقل رساندن زمان پرتوگیری (عامل زمان)</a:t>
            </a:r>
          </a:p>
          <a:p>
            <a:pPr marL="0" indent="0" algn="r" rtl="1">
              <a:buNone/>
            </a:pPr>
            <a:r>
              <a:rPr lang="en-US" sz="2400" b="1" dirty="0" smtClean="0">
                <a:cs typeface="B Nazanin" panose="00000400000000000000" pitchFamily="2" charset="-78"/>
              </a:rPr>
              <a:t>	</a:t>
            </a: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به حداکثر رساندن فاصله از منبع پرتو (عامل فاصله)</a:t>
            </a:r>
          </a:p>
          <a:p>
            <a:pPr algn="r" rtl="1">
              <a:buNone/>
            </a:pPr>
            <a:endParaRPr lang="fa-IR" sz="22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 ایجاد حفاظ در مقابل منبع پرتو ( عامل حفاظ)</a:t>
            </a:r>
          </a:p>
        </p:txBody>
      </p:sp>
    </p:spTree>
    <p:extLst>
      <p:ext uri="{BB962C8B-B14F-4D97-AF65-F5344CB8AC3E}">
        <p14:creationId xmlns:p14="http://schemas.microsoft.com/office/powerpoint/2010/main" val="3689885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میزان دما و رطوبت محل کار مناسب است؟</a:t>
            </a:r>
            <a:endParaRPr lang="en-US" sz="3200" b="1" dirty="0">
              <a:cs typeface="B Nazanin" panose="00000400000000000000" pitchFamily="2" charset="-78"/>
            </a:endParaRPr>
          </a:p>
        </p:txBody>
      </p:sp>
      <p:graphicFrame>
        <p:nvGraphicFramePr>
          <p:cNvPr id="6" name="Table 5"/>
          <p:cNvGraphicFramePr>
            <a:graphicFrameLocks noGrp="1"/>
          </p:cNvGraphicFramePr>
          <p:nvPr/>
        </p:nvGraphicFramePr>
        <p:xfrm>
          <a:off x="1760561" y="1505525"/>
          <a:ext cx="9526142" cy="4200610"/>
        </p:xfrm>
        <a:graphic>
          <a:graphicData uri="http://schemas.openxmlformats.org/drawingml/2006/table">
            <a:tbl>
              <a:tblPr firstRow="1" bandRow="1">
                <a:tableStyleId>{5940675A-B579-460E-94D1-54222C63F5DA}</a:tableStyleId>
              </a:tblPr>
              <a:tblGrid>
                <a:gridCol w="914401"/>
                <a:gridCol w="1050877"/>
                <a:gridCol w="859809"/>
                <a:gridCol w="1064526"/>
                <a:gridCol w="887104">
                  <a:extLst>
                    <a:ext uri="{9D8B030D-6E8A-4147-A177-3AD203B41FA5}">
                      <a16:colId xmlns:a16="http://schemas.microsoft.com/office/drawing/2014/main" xmlns="" val="20000"/>
                    </a:ext>
                  </a:extLst>
                </a:gridCol>
                <a:gridCol w="1091821">
                  <a:extLst>
                    <a:ext uri="{9D8B030D-6E8A-4147-A177-3AD203B41FA5}">
                      <a16:colId xmlns:a16="http://schemas.microsoft.com/office/drawing/2014/main" xmlns="" val="20002"/>
                    </a:ext>
                  </a:extLst>
                </a:gridCol>
                <a:gridCol w="859809">
                  <a:extLst>
                    <a:ext uri="{9D8B030D-6E8A-4147-A177-3AD203B41FA5}">
                      <a16:colId xmlns:a16="http://schemas.microsoft.com/office/drawing/2014/main" xmlns="" val="20006"/>
                    </a:ext>
                  </a:extLst>
                </a:gridCol>
                <a:gridCol w="1050878">
                  <a:extLst>
                    <a:ext uri="{9D8B030D-6E8A-4147-A177-3AD203B41FA5}">
                      <a16:colId xmlns:a16="http://schemas.microsoft.com/office/drawing/2014/main" xmlns="" val="20007"/>
                    </a:ext>
                  </a:extLst>
                </a:gridCol>
                <a:gridCol w="1746917">
                  <a:extLst>
                    <a:ext uri="{9D8B030D-6E8A-4147-A177-3AD203B41FA5}">
                      <a16:colId xmlns:a16="http://schemas.microsoft.com/office/drawing/2014/main" xmlns="" val="20008"/>
                    </a:ext>
                  </a:extLst>
                </a:gridCol>
              </a:tblGrid>
              <a:tr h="541640">
                <a:tc gridSpan="2">
                  <a:txBody>
                    <a:bodyPr/>
                    <a:lstStyle/>
                    <a:p>
                      <a:pPr algn="ctr" rtl="1"/>
                      <a:r>
                        <a:rPr lang="fa-IR" sz="2000" dirty="0" smtClean="0">
                          <a:solidFill>
                            <a:schemeClr val="tx1"/>
                          </a:solidFill>
                          <a:latin typeface="Times New Roman" pitchFamily="18" charset="0"/>
                          <a:cs typeface="B Nazanin" pitchFamily="2" charset="-78"/>
                        </a:rPr>
                        <a:t>کار خیلی سنگی</a:t>
                      </a:r>
                      <a:endParaRPr lang="en-US" sz="2000" dirty="0">
                        <a:solidFill>
                          <a:schemeClr val="tx1"/>
                        </a:solidFill>
                        <a:latin typeface="Times New Roman" pitchFamily="18" charset="0"/>
                        <a:cs typeface="B Nazanin" pitchFamily="2" charset="-78"/>
                      </a:endParaRPr>
                    </a:p>
                  </a:txBody>
                  <a:tcPr anchor="ctr"/>
                </a:tc>
                <a:tc hMerge="1">
                  <a:txBody>
                    <a:bodyPr/>
                    <a:lstStyle/>
                    <a:p>
                      <a:pPr algn="ctr" rtl="1"/>
                      <a:endParaRPr lang="en-US" sz="1800" dirty="0">
                        <a:solidFill>
                          <a:schemeClr val="tx1"/>
                        </a:solidFill>
                        <a:latin typeface="Times New Roman" pitchFamily="18" charset="0"/>
                        <a:cs typeface="Times New Roman" pitchFamily="18" charset="0"/>
                      </a:endParaRPr>
                    </a:p>
                  </a:txBody>
                  <a:tcPr anchor="ctr"/>
                </a:tc>
                <a:tc gridSpan="2">
                  <a:txBody>
                    <a:bodyPr/>
                    <a:lstStyle/>
                    <a:p>
                      <a:pPr algn="ctr" rtl="1"/>
                      <a:r>
                        <a:rPr lang="fa-IR" sz="2000" dirty="0" smtClean="0">
                          <a:solidFill>
                            <a:schemeClr val="tx1"/>
                          </a:solidFill>
                          <a:latin typeface="Times New Roman" pitchFamily="18" charset="0"/>
                          <a:cs typeface="B Nazanin" pitchFamily="2" charset="-78"/>
                        </a:rPr>
                        <a:t>کار سنگین</a:t>
                      </a:r>
                      <a:endParaRPr lang="en-US" sz="2000" dirty="0">
                        <a:solidFill>
                          <a:schemeClr val="tx1"/>
                        </a:solidFill>
                        <a:latin typeface="Times New Roman" pitchFamily="18" charset="0"/>
                        <a:cs typeface="B Nazanin" pitchFamily="2" charset="-78"/>
                      </a:endParaRPr>
                    </a:p>
                  </a:txBody>
                  <a:tcPr anchor="ctr"/>
                </a:tc>
                <a:tc hMerge="1">
                  <a:txBody>
                    <a:bodyPr/>
                    <a:lstStyle/>
                    <a:p>
                      <a:pPr algn="ctr" rtl="1"/>
                      <a:endParaRPr lang="en-US" sz="1800" dirty="0">
                        <a:solidFill>
                          <a:schemeClr val="tx1"/>
                        </a:solidFill>
                        <a:latin typeface="Times New Roman" pitchFamily="18" charset="0"/>
                        <a:cs typeface="Times New Roman" pitchFamily="18" charset="0"/>
                      </a:endParaRPr>
                    </a:p>
                  </a:txBody>
                  <a:tcPr anchor="ctr"/>
                </a:tc>
                <a:tc gridSpan="2">
                  <a:txBody>
                    <a:bodyPr/>
                    <a:lstStyle/>
                    <a:p>
                      <a:pPr algn="ctr" rtl="1"/>
                      <a:r>
                        <a:rPr lang="fa-IR" sz="2000" dirty="0" smtClean="0">
                          <a:solidFill>
                            <a:schemeClr val="tx1"/>
                          </a:solidFill>
                          <a:latin typeface="Times New Roman" pitchFamily="18" charset="0"/>
                          <a:cs typeface="B Nazanin" pitchFamily="2" charset="-78"/>
                        </a:rPr>
                        <a:t>کار</a:t>
                      </a:r>
                      <a:r>
                        <a:rPr lang="fa-IR" sz="2000" baseline="0" dirty="0" smtClean="0">
                          <a:solidFill>
                            <a:schemeClr val="tx1"/>
                          </a:solidFill>
                          <a:latin typeface="Times New Roman" pitchFamily="18" charset="0"/>
                          <a:cs typeface="B Nazanin" pitchFamily="2" charset="-78"/>
                        </a:rPr>
                        <a:t> متوسط</a:t>
                      </a:r>
                      <a:endParaRPr lang="en-US" sz="2000" dirty="0">
                        <a:solidFill>
                          <a:schemeClr val="tx1"/>
                        </a:solidFill>
                        <a:latin typeface="Times New Roman" pitchFamily="18" charset="0"/>
                        <a:cs typeface="B Nazanin" pitchFamily="2" charset="-78"/>
                      </a:endParaRPr>
                    </a:p>
                  </a:txBody>
                  <a:tcPr anchor="ctr"/>
                </a:tc>
                <a:tc hMerge="1">
                  <a:txBody>
                    <a:bodyPr/>
                    <a:lstStyle/>
                    <a:p>
                      <a:pPr algn="ctr" rtl="1"/>
                      <a:endParaRPr lang="en-US" sz="2000" dirty="0">
                        <a:solidFill>
                          <a:schemeClr val="tx1"/>
                        </a:solidFill>
                        <a:cs typeface="B Nazanin" pitchFamily="2" charset="-78"/>
                      </a:endParaRPr>
                    </a:p>
                  </a:txBody>
                  <a:tcPr anchor="ctr"/>
                </a:tc>
                <a:tc gridSpan="2">
                  <a:txBody>
                    <a:bodyPr/>
                    <a:lstStyle/>
                    <a:p>
                      <a:pPr algn="ctr" rtl="1"/>
                      <a:r>
                        <a:rPr lang="fa-IR" sz="2000" dirty="0" smtClean="0">
                          <a:solidFill>
                            <a:schemeClr val="tx1"/>
                          </a:solidFill>
                          <a:latin typeface="Times New Roman" pitchFamily="18" charset="0"/>
                          <a:cs typeface="B Nazanin" pitchFamily="2" charset="-78"/>
                        </a:rPr>
                        <a:t>کار سبک</a:t>
                      </a:r>
                      <a:endParaRPr lang="en-US" sz="2000" dirty="0">
                        <a:solidFill>
                          <a:schemeClr val="tx1"/>
                        </a:solidFill>
                        <a:latin typeface="Times New Roman" pitchFamily="18" charset="0"/>
                        <a:cs typeface="B Nazanin" pitchFamily="2" charset="-78"/>
                      </a:endParaRPr>
                    </a:p>
                  </a:txBody>
                  <a:tcPr anchor="ctr"/>
                </a:tc>
                <a:tc hMerge="1">
                  <a:txBody>
                    <a:bodyPr/>
                    <a:lstStyle/>
                    <a:p>
                      <a:pPr algn="ctr" rtl="1"/>
                      <a:endParaRPr lang="en-US" sz="2000" dirty="0">
                        <a:solidFill>
                          <a:schemeClr val="tx1"/>
                        </a:solidFill>
                        <a:cs typeface="B Nazanin" pitchFamily="2" charset="-78"/>
                      </a:endParaRPr>
                    </a:p>
                  </a:txBody>
                  <a:tcPr anchor="ctr"/>
                </a:tc>
                <a:tc rowSpan="2">
                  <a:txBody>
                    <a:bodyPr/>
                    <a:lstStyle/>
                    <a:p>
                      <a:pPr algn="ctr" rtl="1"/>
                      <a:r>
                        <a:rPr lang="fa-IR" sz="2000" dirty="0" smtClean="0">
                          <a:solidFill>
                            <a:schemeClr val="tx1"/>
                          </a:solidFill>
                          <a:cs typeface="B Nazanin" pitchFamily="2" charset="-78"/>
                        </a:rPr>
                        <a:t>مدت زمان کار</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0"/>
                  </a:ext>
                </a:extLst>
              </a:tr>
              <a:tr h="731794">
                <a:tc>
                  <a:txBody>
                    <a:bodyPr/>
                    <a:lstStyle/>
                    <a:p>
                      <a:pPr algn="ctr" rtl="1"/>
                      <a:r>
                        <a:rPr lang="fa-IR" sz="2000" dirty="0" smtClean="0">
                          <a:solidFill>
                            <a:schemeClr val="tx1"/>
                          </a:solidFill>
                          <a:cs typeface="B Nazanin" pitchFamily="2" charset="-78"/>
                        </a:rPr>
                        <a:t>حد مجاز</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مراقبت (عمل)</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مجاز</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مراقبت (عمل)</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مجاز</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مراقبت (عمل)</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مجاز</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حد مراقبت (عمل)</a:t>
                      </a:r>
                      <a:endParaRPr lang="en-US" sz="2000" dirty="0">
                        <a:solidFill>
                          <a:schemeClr val="tx1"/>
                        </a:solidFill>
                        <a:cs typeface="B Nazanin" pitchFamily="2" charset="-78"/>
                      </a:endParaRPr>
                    </a:p>
                  </a:txBody>
                  <a:tcPr anchor="ctr"/>
                </a:tc>
                <a:tc vMerge="1">
                  <a:txBody>
                    <a:bodyPr/>
                    <a:lstStyle/>
                    <a:p>
                      <a:pPr algn="ctr" rtl="1"/>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2"/>
                  </a:ext>
                </a:extLst>
              </a:tr>
              <a:tr h="731794">
                <a:tc>
                  <a:txBody>
                    <a:bodyPr/>
                    <a:lstStyle/>
                    <a:p>
                      <a:pPr algn="ctr" rtl="1"/>
                      <a:r>
                        <a:rPr lang="en-US" sz="2000" dirty="0" smtClean="0">
                          <a:solidFill>
                            <a:schemeClr val="tx1"/>
                          </a:solidFill>
                          <a:cs typeface="B Nazanin" pitchFamily="2" charset="-78"/>
                        </a:rPr>
                        <a:t>__</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B Nazanin" pitchFamily="2" charset="-78"/>
                        </a:rPr>
                        <a:t>__</a:t>
                      </a: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B Nazanin" pitchFamily="2" charset="-78"/>
                        </a:rPr>
                        <a:t>__</a:t>
                      </a: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B Nazanin" pitchFamily="2" charset="-78"/>
                        </a:rPr>
                        <a:t>__</a:t>
                      </a:r>
                    </a:p>
                  </a:txBody>
                  <a:tcPr anchor="ctr"/>
                </a:tc>
                <a:tc>
                  <a:txBody>
                    <a:bodyPr/>
                    <a:lstStyle/>
                    <a:p>
                      <a:pPr algn="ctr" rtl="1"/>
                      <a:r>
                        <a:rPr lang="fa-IR" sz="2000" dirty="0" smtClean="0">
                          <a:solidFill>
                            <a:schemeClr val="tx1"/>
                          </a:solidFill>
                          <a:cs typeface="B Nazanin" pitchFamily="2" charset="-78"/>
                        </a:rPr>
                        <a:t>28</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25</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31</a:t>
                      </a:r>
                      <a:endParaRPr lang="en-US" sz="2000" dirty="0" smtClean="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28</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75% الی 100%</a:t>
                      </a:r>
                      <a:endParaRPr lang="en-US" sz="2000" dirty="0">
                        <a:solidFill>
                          <a:schemeClr val="tx1"/>
                        </a:solidFill>
                        <a:cs typeface="B Nazanin" pitchFamily="2" charset="-78"/>
                      </a:endParaRPr>
                    </a:p>
                  </a:txBody>
                  <a:tcPr anchor="ctr"/>
                </a:tc>
                <a:extLst>
                  <a:ext uri="{0D108BD9-81ED-4DB2-BD59-A6C34878D82A}">
                    <a16:rowId xmlns:a16="http://schemas.microsoft.com/office/drawing/2014/main" xmlns="" val="10003"/>
                  </a:ext>
                </a:extLst>
              </a:tr>
              <a:tr h="731794">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B Nazanin" pitchFamily="2" charset="-78"/>
                        </a:rPr>
                        <a:t>__</a:t>
                      </a: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B Nazanin" pitchFamily="2" charset="-78"/>
                        </a:rPr>
                        <a:t>__</a:t>
                      </a:r>
                    </a:p>
                  </a:txBody>
                  <a:tcPr anchor="ctr"/>
                </a:tc>
                <a:tc>
                  <a:txBody>
                    <a:bodyPr/>
                    <a:lstStyle/>
                    <a:p>
                      <a:pPr algn="ctr" rtl="1"/>
                      <a:r>
                        <a:rPr lang="fa-IR" sz="2000" dirty="0" smtClean="0">
                          <a:solidFill>
                            <a:schemeClr val="tx1"/>
                          </a:solidFill>
                          <a:cs typeface="B Nazanin" pitchFamily="2" charset="-78"/>
                        </a:rPr>
                        <a:t>27/5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24</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29</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26</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31</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28/5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50%</a:t>
                      </a:r>
                      <a:r>
                        <a:rPr lang="fa-IR" sz="2000" baseline="0" dirty="0" smtClean="0">
                          <a:solidFill>
                            <a:schemeClr val="tx1"/>
                          </a:solidFill>
                          <a:cs typeface="B Nazanin" pitchFamily="2" charset="-78"/>
                        </a:rPr>
                        <a:t> الی 75%</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28</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24/5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29</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25/5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30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27</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32</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29/5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25% الی 50%</a:t>
                      </a:r>
                      <a:endParaRPr lang="en-US" sz="2000" dirty="0">
                        <a:solidFill>
                          <a:schemeClr val="tx1"/>
                        </a:solidFill>
                        <a:cs typeface="B Nazanin" pitchFamily="2" charset="-78"/>
                      </a:endParaRPr>
                    </a:p>
                  </a:txBody>
                  <a:tcPr anchor="ctr"/>
                </a:tc>
              </a:tr>
              <a:tr h="731794">
                <a:tc>
                  <a:txBody>
                    <a:bodyPr/>
                    <a:lstStyle/>
                    <a:p>
                      <a:pPr algn="ctr" rtl="1"/>
                      <a:r>
                        <a:rPr lang="fa-IR" sz="2000" dirty="0" smtClean="0">
                          <a:solidFill>
                            <a:schemeClr val="tx1"/>
                          </a:solidFill>
                          <a:cs typeface="B Nazanin" pitchFamily="2" charset="-78"/>
                        </a:rPr>
                        <a:t>30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27</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30/5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28</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31/5</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29</a:t>
                      </a:r>
                      <a:endParaRPr lang="en-US" sz="2000" dirty="0">
                        <a:solidFill>
                          <a:schemeClr val="tx1"/>
                        </a:solidFill>
                        <a:cs typeface="B Nazanin" pitchFamily="2" charset="-78"/>
                      </a:endParaRP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Nazanin" pitchFamily="2" charset="-78"/>
                        </a:rPr>
                        <a:t>32/5</a:t>
                      </a:r>
                      <a:endParaRPr lang="en-US" sz="2000" dirty="0" smtClean="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30</a:t>
                      </a:r>
                      <a:endParaRPr lang="en-US" sz="2000" dirty="0">
                        <a:solidFill>
                          <a:schemeClr val="tx1"/>
                        </a:solidFill>
                        <a:cs typeface="B Nazanin" pitchFamily="2" charset="-78"/>
                      </a:endParaRPr>
                    </a:p>
                  </a:txBody>
                  <a:tcPr anchor="ctr"/>
                </a:tc>
                <a:tc>
                  <a:txBody>
                    <a:bodyPr/>
                    <a:lstStyle/>
                    <a:p>
                      <a:pPr algn="ctr" rtl="1"/>
                      <a:r>
                        <a:rPr lang="fa-IR" sz="2000" dirty="0" smtClean="0">
                          <a:solidFill>
                            <a:schemeClr val="tx1"/>
                          </a:solidFill>
                          <a:cs typeface="B Nazanin" pitchFamily="2" charset="-78"/>
                        </a:rPr>
                        <a:t>0% الی 25%</a:t>
                      </a:r>
                      <a:endParaRPr lang="en-US" sz="2000" dirty="0">
                        <a:solidFill>
                          <a:schemeClr val="tx1"/>
                        </a:solidFill>
                        <a:cs typeface="B Nazanin" pitchFamily="2" charset="-78"/>
                      </a:endParaRPr>
                    </a:p>
                  </a:txBody>
                  <a:tcPr anchor="ctr"/>
                </a:tc>
              </a:tr>
            </a:tbl>
          </a:graphicData>
        </a:graphic>
      </p:graphicFrame>
    </p:spTree>
    <p:extLst>
      <p:ext uri="{BB962C8B-B14F-4D97-AF65-F5344CB8AC3E}">
        <p14:creationId xmlns:p14="http://schemas.microsoft.com/office/powerpoint/2010/main" val="368988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50879" y="967970"/>
            <a:ext cx="10904561"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تنظیم دما و رطوبت به میزان مطلوب اقدامات کنترلی انجام شده است؟</a:t>
            </a:r>
            <a:endParaRPr lang="en-US" sz="3200" b="1" dirty="0">
              <a:cs typeface="B Nazanin" panose="00000400000000000000" pitchFamily="2" charset="-78"/>
            </a:endParaRPr>
          </a:p>
        </p:txBody>
      </p:sp>
      <p:sp>
        <p:nvSpPr>
          <p:cNvPr id="5" name="Subtitle 2"/>
          <p:cNvSpPr txBox="1">
            <a:spLocks/>
          </p:cNvSpPr>
          <p:nvPr/>
        </p:nvSpPr>
        <p:spPr>
          <a:xfrm>
            <a:off x="829552" y="1495989"/>
            <a:ext cx="10115951" cy="53347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کنترلهای فنی مهندسی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جایگزین نمودن فرایند گرمازا با پروسه دیگر</a:t>
            </a:r>
          </a:p>
          <a:p>
            <a:pPr marL="0" indent="0" algn="r" rtl="1">
              <a:buNone/>
            </a:pPr>
            <a:r>
              <a:rPr lang="fa-IR" sz="2200" dirty="0" smtClean="0">
                <a:cs typeface="B Nazanin" panose="00000400000000000000" pitchFamily="2" charset="-78"/>
              </a:rPr>
              <a:t>	جداسازی فرایند تولید گرما از کارگران با خارج کردن فرایند</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جلوگیری از انتشار گرما از منبع گرمازا (رنگ کردن، عایق پیچی، قراردادن سپر و موانع و ...)</a:t>
            </a:r>
          </a:p>
          <a:p>
            <a:pPr marL="0" indent="0" algn="r" rtl="1">
              <a:buNone/>
            </a:pPr>
            <a:r>
              <a:rPr lang="fa-IR" sz="2200" dirty="0" smtClean="0">
                <a:cs typeface="B Nazanin" panose="00000400000000000000" pitchFamily="2" charset="-78"/>
              </a:rPr>
              <a:t>	بکارگیری سیستم های تهویه عمومی و موضعی (دمشی مکشی)</a:t>
            </a:r>
          </a:p>
          <a:p>
            <a:pPr marL="0" indent="0" algn="r" rtl="1">
              <a:buNone/>
            </a:pPr>
            <a:r>
              <a:rPr lang="fa-IR" sz="2200" dirty="0" smtClean="0">
                <a:cs typeface="B Nazanin" panose="00000400000000000000" pitchFamily="2" charset="-78"/>
              </a:rPr>
              <a:t>	کنترل رطوبت هوای محیط کار جهت بهینه کردن تبادلات حرارتی انسان و محیط</a:t>
            </a:r>
          </a:p>
          <a:p>
            <a:pPr marL="0" indent="0" algn="r" rtl="1">
              <a:buNone/>
            </a:pP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کنترل های غیر فنی مهندسی</a:t>
            </a:r>
          </a:p>
          <a:p>
            <a:pPr marL="0" indent="0" algn="r" rtl="1">
              <a:lnSpc>
                <a:spcPct val="110000"/>
              </a:lnSpc>
              <a:buNone/>
            </a:pPr>
            <a:r>
              <a:rPr lang="fa-IR" sz="2200" dirty="0">
                <a:cs typeface="B Nazanin" panose="00000400000000000000" pitchFamily="2" charset="-78"/>
              </a:rPr>
              <a:t>	</a:t>
            </a:r>
            <a:r>
              <a:rPr lang="fa-IR" sz="2200" dirty="0" smtClean="0">
                <a:cs typeface="B Nazanin" panose="00000400000000000000" pitchFamily="2" charset="-78"/>
              </a:rPr>
              <a:t>برنامه ریزی کار و استراحت</a:t>
            </a:r>
          </a:p>
          <a:p>
            <a:pPr marL="0" indent="0" algn="r" rtl="1">
              <a:lnSpc>
                <a:spcPct val="110000"/>
              </a:lnSpc>
              <a:buNone/>
            </a:pPr>
            <a:r>
              <a:rPr lang="fa-IR" sz="2200" dirty="0" smtClean="0">
                <a:cs typeface="B Nazanin" panose="00000400000000000000" pitchFamily="2" charset="-78"/>
              </a:rPr>
              <a:t>	تامین آب و الکترویت های بدن کارگران</a:t>
            </a:r>
          </a:p>
          <a:p>
            <a:pPr marL="0" indent="0" algn="r" rtl="1">
              <a:lnSpc>
                <a:spcPct val="110000"/>
              </a:lnSpc>
              <a:buNone/>
            </a:pPr>
            <a:r>
              <a:rPr lang="fa-IR" sz="2200" dirty="0" smtClean="0">
                <a:cs typeface="B Nazanin" panose="00000400000000000000" pitchFamily="2" charset="-78"/>
              </a:rPr>
              <a:t>	اصلاح لباس کار شاغلین و اصلاح نحوه انجام کار و حتی الامکان انجام کار در ساعات خنک روز</a:t>
            </a:r>
            <a:endParaRPr lang="en-US" sz="2200"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50879" y="1036210"/>
            <a:ext cx="10904561" cy="970012"/>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کلیه شاغلینی که در مواجهه با استرس های حرارتی بیش از حد مجاز قراردارند، وسایل حفاظت فردی مناسب تهیه و در اختیارشان قرار داده شده است؟</a:t>
            </a:r>
            <a:endParaRPr lang="en-US" sz="3200" b="1" dirty="0">
              <a:cs typeface="B Nazanin" panose="00000400000000000000" pitchFamily="2" charset="-78"/>
            </a:endParaRPr>
          </a:p>
        </p:txBody>
      </p:sp>
      <p:sp>
        <p:nvSpPr>
          <p:cNvPr id="5" name="Subtitle 2"/>
          <p:cNvSpPr txBox="1">
            <a:spLocks/>
          </p:cNvSpPr>
          <p:nvPr/>
        </p:nvSpPr>
        <p:spPr>
          <a:xfrm>
            <a:off x="2347430" y="2019867"/>
            <a:ext cx="7315197" cy="499507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لباس های مناسب و روشن</a:t>
            </a:r>
          </a:p>
          <a:p>
            <a:pPr algn="r" rtl="1">
              <a:buFont typeface="Wingdings" panose="05000000000000000000" pitchFamily="2" charset="2"/>
              <a:buChar char="v"/>
            </a:pPr>
            <a:r>
              <a:rPr lang="fa-IR" sz="2200" b="1" dirty="0" smtClean="0">
                <a:cs typeface="B Nazanin" panose="00000400000000000000" pitchFamily="2" charset="-78"/>
              </a:rPr>
              <a:t>عینک و کلاه مناسب لبه دار</a:t>
            </a:r>
          </a:p>
          <a:p>
            <a:pPr algn="r" rtl="1">
              <a:buFont typeface="Wingdings" panose="05000000000000000000" pitchFamily="2" charset="2"/>
              <a:buChar char="v"/>
            </a:pPr>
            <a:r>
              <a:rPr lang="fa-IR" sz="2200" b="1" dirty="0" smtClean="0">
                <a:cs typeface="B Nazanin" panose="00000400000000000000" pitchFamily="2" charset="-78"/>
              </a:rPr>
              <a:t>کرم های ضد آفتاب در فضاهای باز</a:t>
            </a:r>
          </a:p>
          <a:p>
            <a:pPr algn="r" rtl="1">
              <a:buFont typeface="Wingdings" panose="05000000000000000000" pitchFamily="2" charset="2"/>
              <a:buChar char="v"/>
            </a:pPr>
            <a:r>
              <a:rPr lang="fa-IR" sz="2200" b="1" dirty="0" smtClean="0">
                <a:cs typeface="B Nazanin" panose="00000400000000000000" pitchFamily="2" charset="-78"/>
              </a:rPr>
              <a:t>نوشیدن مایعات خنک در فواصل زمانی انجام کار</a:t>
            </a:r>
          </a:p>
          <a:p>
            <a:pPr algn="r" rtl="1">
              <a:buFont typeface="Wingdings" panose="05000000000000000000" pitchFamily="2" charset="2"/>
              <a:buChar char="v"/>
            </a:pPr>
            <a:r>
              <a:rPr lang="fa-IR" sz="2200" b="1" dirty="0" smtClean="0">
                <a:cs typeface="B Nazanin" panose="00000400000000000000" pitchFamily="2" charset="-78"/>
              </a:rPr>
              <a:t>خودداری از تماس مستقیم با اشعه خورشید</a:t>
            </a:r>
          </a:p>
          <a:p>
            <a:pPr algn="r" rtl="1">
              <a:buFont typeface="Wingdings" panose="05000000000000000000" pitchFamily="2" charset="2"/>
              <a:buChar char="v"/>
            </a:pPr>
            <a:r>
              <a:rPr lang="fa-IR" sz="2200" b="1" dirty="0" smtClean="0">
                <a:cs typeface="B Nazanin" panose="00000400000000000000" pitchFamily="2" charset="-78"/>
              </a:rPr>
              <a:t>انجام کار در سایه</a:t>
            </a:r>
          </a:p>
          <a:p>
            <a:pPr algn="r" rtl="1">
              <a:buFont typeface="Wingdings" panose="05000000000000000000" pitchFamily="2" charset="2"/>
              <a:buChar char="v"/>
            </a:pPr>
            <a:r>
              <a:rPr lang="fa-IR" sz="2200" b="1" dirty="0" smtClean="0">
                <a:cs typeface="B Nazanin" panose="00000400000000000000" pitchFamily="2" charset="-78"/>
              </a:rPr>
              <a:t>استفاده از لباس گرم برای محافظت از سرما</a:t>
            </a:r>
          </a:p>
          <a:p>
            <a:pPr algn="r" rtl="1">
              <a:buFont typeface="Wingdings" panose="05000000000000000000" pitchFamily="2" charset="2"/>
              <a:buChar char="v"/>
            </a:pPr>
            <a:r>
              <a:rPr lang="fa-IR" sz="2200" b="1" dirty="0" smtClean="0">
                <a:cs typeface="B Nazanin" panose="00000400000000000000" pitchFamily="2" charset="-78"/>
              </a:rPr>
              <a:t>کفش و دستکش عایق ضد سرما</a:t>
            </a:r>
          </a:p>
          <a:p>
            <a:pPr algn="r" rtl="1">
              <a:buFont typeface="Wingdings" panose="05000000000000000000" pitchFamily="2" charset="2"/>
              <a:buChar char="v"/>
            </a:pPr>
            <a:r>
              <a:rPr lang="fa-IR" sz="2200" b="1" dirty="0" smtClean="0">
                <a:cs typeface="B Nazanin" panose="00000400000000000000" pitchFamily="2" charset="-78"/>
              </a:rPr>
              <a:t>کار در محیط گرم</a:t>
            </a:r>
          </a:p>
          <a:p>
            <a:pPr algn="r" rtl="1">
              <a:buFont typeface="Wingdings" panose="05000000000000000000" pitchFamily="2" charset="2"/>
              <a:buChar char="v"/>
            </a:pPr>
            <a:r>
              <a:rPr lang="fa-IR" sz="2200" b="1" dirty="0" smtClean="0">
                <a:cs typeface="B Nazanin" panose="00000400000000000000" pitchFamily="2" charset="-78"/>
              </a:rPr>
              <a:t>نوشیدن مایعات گرم</a:t>
            </a:r>
          </a:p>
          <a:p>
            <a:pPr algn="r" rtl="1">
              <a:buFont typeface="Wingdings" panose="05000000000000000000" pitchFamily="2" charset="2"/>
              <a:buChar char="v"/>
            </a:pPr>
            <a:r>
              <a:rPr lang="fa-IR" sz="2200" b="1" dirty="0" smtClean="0">
                <a:cs typeface="B Nazanin" panose="00000400000000000000" pitchFamily="2" charset="-78"/>
              </a:rPr>
              <a:t>خودداری از مواجهه با باد</a:t>
            </a:r>
          </a:p>
          <a:p>
            <a:pPr algn="r" rtl="1">
              <a:buFont typeface="Wingdings" panose="05000000000000000000" pitchFamily="2" charset="2"/>
              <a:buChar char="v"/>
            </a:pPr>
            <a:r>
              <a:rPr lang="fa-IR" sz="2200" b="1" dirty="0" smtClean="0">
                <a:cs typeface="B Nazanin" panose="00000400000000000000" pitchFamily="2" charset="-78"/>
              </a:rPr>
              <a:t>عدم استفاده از لباس های مرطوب</a:t>
            </a:r>
          </a:p>
        </p:txBody>
      </p:sp>
    </p:spTree>
    <p:extLst>
      <p:ext uri="{BB962C8B-B14F-4D97-AF65-F5344CB8AC3E}">
        <p14:creationId xmlns:p14="http://schemas.microsoft.com/office/powerpoint/2010/main" val="3689885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در معرض عوامل بیولوژیکی زیان آور قرار دارند؟</a:t>
            </a:r>
            <a:endParaRPr lang="en-US" sz="3200" b="1" dirty="0">
              <a:cs typeface="B Nazanin" panose="00000400000000000000" pitchFamily="2" charset="-78"/>
            </a:endParaRPr>
          </a:p>
        </p:txBody>
      </p:sp>
      <p:sp>
        <p:nvSpPr>
          <p:cNvPr id="5" name="Subtitle 2"/>
          <p:cNvSpPr txBox="1">
            <a:spLocks/>
          </p:cNvSpPr>
          <p:nvPr/>
        </p:nvSpPr>
        <p:spPr>
          <a:xfrm>
            <a:off x="843200" y="1768945"/>
            <a:ext cx="10334317" cy="47273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بیماری های ناشی از ویروس ها:  مانند هاری، هپاتیت ویروسی </a:t>
            </a:r>
            <a:r>
              <a:rPr lang="en-US" sz="2200" b="1" dirty="0" smtClean="0">
                <a:cs typeface="B Nazanin" panose="00000400000000000000" pitchFamily="2" charset="-78"/>
              </a:rPr>
              <a:t>B</a:t>
            </a:r>
            <a:r>
              <a:rPr lang="fa-IR" sz="2200" b="1" dirty="0" smtClean="0">
                <a:cs typeface="B Nazanin" panose="00000400000000000000" pitchFamily="2" charset="-78"/>
              </a:rPr>
              <a:t>، ایدز و پسی تاکوز</a:t>
            </a:r>
          </a:p>
          <a:p>
            <a:pPr marL="0" indent="0" algn="r" rtl="1">
              <a:buNone/>
            </a:pPr>
            <a:r>
              <a:rPr lang="en-US" sz="2400" b="1" dirty="0" smtClean="0">
                <a:cs typeface="B Nazanin" panose="00000400000000000000" pitchFamily="2" charset="-78"/>
              </a:rPr>
              <a:t>	</a:t>
            </a: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بیماری های ناشی از باکتری ها: سیاه زخم، لپتوسپیروز، سل، تولارمی، طاعون، مشمشه، تب مالت و کزاز </a:t>
            </a:r>
          </a:p>
          <a:p>
            <a:pPr algn="r" rtl="1">
              <a:buFont typeface="Wingdings" panose="05000000000000000000" pitchFamily="2" charset="2"/>
              <a:buChar char="v"/>
            </a:pPr>
            <a:endParaRPr lang="fa-IR" sz="2200" b="1"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بیماری های ناشی از ریکتزیاها: تب کیو</a:t>
            </a:r>
          </a:p>
          <a:p>
            <a:pPr algn="r" rtl="1">
              <a:buFont typeface="Wingdings" panose="05000000000000000000" pitchFamily="2" charset="2"/>
              <a:buChar char="v"/>
            </a:pPr>
            <a:endParaRPr lang="fa-IR" sz="2200" b="1"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بیماری های ناشی از قارچ ها: درماتوفیتوز، آسپرژیلوس، هیستوپلاسموز و کروموبلاستومیکوز</a:t>
            </a:r>
          </a:p>
          <a:p>
            <a:pPr algn="r" rtl="1">
              <a:buFont typeface="Wingdings" panose="05000000000000000000" pitchFamily="2" charset="2"/>
              <a:buChar char="v"/>
            </a:pPr>
            <a:endParaRPr lang="fa-IR" sz="2200" b="1"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بیماری های ناشی از انگل ها: کرم قلابدار، جرب، شیستوزومیار</a:t>
            </a:r>
          </a:p>
          <a:p>
            <a:pPr marL="0" indent="0" algn="r" rtl="1">
              <a:lnSpc>
                <a:spcPct val="110000"/>
              </a:lnSpc>
              <a:buNone/>
            </a:pPr>
            <a:r>
              <a:rPr lang="fa-IR" sz="2200" dirty="0">
                <a:cs typeface="B Nazanin" panose="00000400000000000000" pitchFamily="2" charset="-78"/>
              </a:rPr>
              <a:t>	</a:t>
            </a:r>
            <a:endParaRPr lang="en-US" sz="2200"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60060" y="708658"/>
            <a:ext cx="10144953" cy="1092846"/>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برای کلیه شاغلینی که در معرض آلاینده های بیولوژیکی قراردارند، وسایل حفاظت فردی مناسب تهیه و مورد استفاده قرار می گیرد؟</a:t>
            </a:r>
            <a:endParaRPr lang="en-US" sz="3200" b="1" dirty="0">
              <a:cs typeface="B Nazanin" panose="00000400000000000000" pitchFamily="2" charset="-78"/>
            </a:endParaRPr>
          </a:p>
        </p:txBody>
      </p:sp>
      <p:sp>
        <p:nvSpPr>
          <p:cNvPr id="5" name="Subtitle 2"/>
          <p:cNvSpPr txBox="1">
            <a:spLocks/>
          </p:cNvSpPr>
          <p:nvPr/>
        </p:nvSpPr>
        <p:spPr>
          <a:xfrm>
            <a:off x="887077" y="1850838"/>
            <a:ext cx="8475258" cy="50822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وسایل حفاظت فردی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دستکش لاتکس</a:t>
            </a:r>
          </a:p>
          <a:p>
            <a:pPr marL="0" indent="0" algn="r" rtl="1">
              <a:buNone/>
            </a:pPr>
            <a:r>
              <a:rPr lang="fa-IR" sz="2200" dirty="0" smtClean="0">
                <a:cs typeface="B Nazanin" panose="00000400000000000000" pitchFamily="2" charset="-78"/>
              </a:rPr>
              <a:t>	ماسک حفاظتی</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عینک محافظ</a:t>
            </a:r>
          </a:p>
          <a:p>
            <a:pPr marL="0" indent="0" algn="r" rtl="1">
              <a:buNone/>
            </a:pPr>
            <a:r>
              <a:rPr lang="fa-IR" sz="2200" dirty="0" smtClean="0">
                <a:cs typeface="B Nazanin" panose="00000400000000000000" pitchFamily="2" charset="-78"/>
              </a:rPr>
              <a:t>	روپوش</a:t>
            </a:r>
          </a:p>
          <a:p>
            <a:pPr marL="0" indent="0" algn="r" rtl="1">
              <a:buNone/>
            </a:pPr>
            <a:r>
              <a:rPr lang="fa-IR" sz="2200" dirty="0" smtClean="0">
                <a:cs typeface="B Nazanin" panose="00000400000000000000" pitchFamily="2" charset="-78"/>
              </a:rPr>
              <a:t>	کفش جلو بسته</a:t>
            </a:r>
          </a:p>
          <a:p>
            <a:pPr marL="0" indent="0" algn="r" rtl="1">
              <a:buNone/>
            </a:pPr>
            <a:r>
              <a:rPr lang="fa-IR" sz="2200" dirty="0" smtClean="0">
                <a:cs typeface="B Nazanin" panose="00000400000000000000" pitchFamily="2" charset="-78"/>
              </a:rPr>
              <a:t>	گان</a:t>
            </a:r>
          </a:p>
          <a:p>
            <a:pPr marL="0" indent="0" algn="r" rtl="1">
              <a:buNone/>
            </a:pPr>
            <a:r>
              <a:rPr lang="fa-IR" sz="2200" dirty="0" smtClean="0">
                <a:cs typeface="B Nazanin" panose="00000400000000000000" pitchFamily="2" charset="-78"/>
              </a:rPr>
              <a:t>	فیلم بج</a:t>
            </a:r>
          </a:p>
          <a:p>
            <a:pPr marL="0" indent="0" algn="r" rtl="1">
              <a:buNone/>
            </a:pPr>
            <a:r>
              <a:rPr lang="fa-IR" sz="2200" dirty="0" smtClean="0">
                <a:cs typeface="B Nazanin" panose="00000400000000000000" pitchFamily="2" charset="-78"/>
              </a:rPr>
              <a:t>	روپوش سربی</a:t>
            </a:r>
          </a:p>
          <a:p>
            <a:pPr marL="0" indent="0" algn="r" rtl="1">
              <a:buNone/>
            </a:pPr>
            <a:r>
              <a:rPr lang="fa-IR" sz="2200" dirty="0" smtClean="0">
                <a:cs typeface="B Nazanin" panose="00000400000000000000" pitchFamily="2" charset="-78"/>
              </a:rPr>
              <a:t>	کلاه یک بار مصرف</a:t>
            </a:r>
          </a:p>
        </p:txBody>
      </p:sp>
    </p:spTree>
    <p:extLst>
      <p:ext uri="{BB962C8B-B14F-4D97-AF65-F5344CB8AC3E}">
        <p14:creationId xmlns:p14="http://schemas.microsoft.com/office/powerpoint/2010/main" val="3689885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ایستگاه کار برای کارگران مناسب است؟</a:t>
            </a:r>
            <a:endParaRPr lang="en-US" sz="3200" b="1" dirty="0">
              <a:cs typeface="B Nazanin" panose="00000400000000000000" pitchFamily="2" charset="-78"/>
            </a:endParaRPr>
          </a:p>
        </p:txBody>
      </p:sp>
      <p:sp>
        <p:nvSpPr>
          <p:cNvPr id="5" name="Subtitle 2"/>
          <p:cNvSpPr txBox="1">
            <a:spLocks/>
          </p:cNvSpPr>
          <p:nvPr/>
        </p:nvSpPr>
        <p:spPr>
          <a:xfrm>
            <a:off x="1405719" y="1768945"/>
            <a:ext cx="9771798" cy="43861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در یک ایستگاه کار مناسب، کارگر باید بتواند وضعیت قایم و روبه جلو خود را حفظ کند.</a:t>
            </a:r>
          </a:p>
          <a:p>
            <a:pPr marL="0" indent="0" algn="r" rtl="1">
              <a:buNone/>
            </a:pPr>
            <a:r>
              <a:rPr lang="en-US" sz="2400" b="1" dirty="0" smtClean="0">
                <a:cs typeface="B Nazanin" panose="00000400000000000000" pitchFamily="2" charset="-78"/>
              </a:rPr>
              <a:t>	</a:t>
            </a:r>
            <a:r>
              <a:rPr lang="fa-IR" sz="2200" dirty="0">
                <a:cs typeface="B Nazanin" panose="00000400000000000000" pitchFamily="2" charset="-78"/>
              </a:rPr>
              <a:t>	</a:t>
            </a:r>
            <a:r>
              <a:rPr lang="fa-IR" sz="2400" dirty="0" smtClean="0">
                <a:cs typeface="B Nazanin" panose="00000400000000000000" pitchFamily="2" charset="-78"/>
              </a:rPr>
              <a:t>	</a:t>
            </a:r>
            <a:endParaRPr lang="fa-IR" sz="2400" dirty="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نقاط کاری لازم باید به اندازه کافی قابل رویت باشند. </a:t>
            </a:r>
          </a:p>
          <a:p>
            <a:pPr algn="r" rtl="1">
              <a:buFont typeface="Wingdings" panose="05000000000000000000" pitchFamily="2" charset="2"/>
              <a:buChar char="v"/>
            </a:pPr>
            <a:endParaRPr lang="fa-IR" sz="2200" b="1" dirty="0" smtClean="0">
              <a:cs typeface="B Nazanin" panose="00000400000000000000" pitchFamily="2" charset="-78"/>
            </a:endParaRPr>
          </a:p>
          <a:p>
            <a:pPr algn="r" rtl="1">
              <a:buFont typeface="Wingdings" panose="05000000000000000000" pitchFamily="2" charset="2"/>
              <a:buChar char="v"/>
            </a:pPr>
            <a:r>
              <a:rPr lang="fa-IR" sz="2200" b="1" dirty="0" smtClean="0">
                <a:cs typeface="B Nazanin" panose="00000400000000000000" pitchFamily="2" charset="-78"/>
              </a:rPr>
              <a:t>کلیه فعالیت های کاری باید به کارگر اجازه دهد تا بتواند در وضعیت های بدنی مختلف کار کند.</a:t>
            </a:r>
          </a:p>
          <a:p>
            <a:pPr algn="r" rtl="1">
              <a:buFont typeface="Wingdings" panose="05000000000000000000" pitchFamily="2" charset="2"/>
              <a:buChar char="v"/>
            </a:pPr>
            <a:endParaRPr lang="fa-IR" sz="2200" b="1" dirty="0" smtClean="0">
              <a:cs typeface="B Nazanin" panose="00000400000000000000" pitchFamily="2" charset="-78"/>
            </a:endParaRPr>
          </a:p>
          <a:p>
            <a:pPr algn="just" rtl="1">
              <a:lnSpc>
                <a:spcPct val="150000"/>
              </a:lnSpc>
              <a:buFont typeface="Wingdings" panose="05000000000000000000" pitchFamily="2" charset="2"/>
              <a:buChar char="v"/>
            </a:pPr>
            <a:r>
              <a:rPr lang="fa-IR" sz="2200" b="1" dirty="0" smtClean="0">
                <a:cs typeface="B Nazanin" panose="00000400000000000000" pitchFamily="2" charset="-78"/>
              </a:rPr>
              <a:t>کار باید بگونه ای سازماندهی شود که کارگر به انتخاب خود چه در وضعیت نشسته و چه در وضعیت ایستاده بتواند آن را به انجام برساند.</a:t>
            </a:r>
            <a:r>
              <a:rPr lang="fa-IR" sz="2200" dirty="0">
                <a:cs typeface="B Nazanin" panose="00000400000000000000" pitchFamily="2" charset="-78"/>
              </a:rPr>
              <a:t>	</a:t>
            </a:r>
            <a:endParaRPr lang="en-US" sz="2200"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859810" y="1186338"/>
            <a:ext cx="10718164"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فرایند کار به گونه ای است که شاغلین ناچار به انجام حرکات تکراری شوند؟</a:t>
            </a:r>
            <a:endParaRPr lang="en-US" sz="3200" b="1" dirty="0">
              <a:cs typeface="B Nazanin" panose="00000400000000000000" pitchFamily="2" charset="-78"/>
            </a:endParaRPr>
          </a:p>
        </p:txBody>
      </p:sp>
      <p:sp>
        <p:nvSpPr>
          <p:cNvPr id="6" name="Subtitle 2"/>
          <p:cNvSpPr txBox="1">
            <a:spLocks/>
          </p:cNvSpPr>
          <p:nvPr/>
        </p:nvSpPr>
        <p:spPr>
          <a:xfrm>
            <a:off x="2429294" y="2219332"/>
            <a:ext cx="7519915" cy="400405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lnSpc>
                <a:spcPct val="150000"/>
              </a:lnSpc>
              <a:buFont typeface="Wingdings" panose="05000000000000000000" pitchFamily="2" charset="2"/>
              <a:buChar char="v"/>
            </a:pPr>
            <a:r>
              <a:rPr lang="fa-IR" sz="2200" b="1" dirty="0" smtClean="0">
                <a:cs typeface="B Nazanin" panose="00000400000000000000" pitchFamily="2" charset="-78"/>
              </a:rPr>
              <a:t>شدت حرکات تکراری به فاکتورهای زیر بستگی دارند:</a:t>
            </a:r>
          </a:p>
          <a:p>
            <a:pPr marL="0" indent="0" algn="r" rtl="1">
              <a:lnSpc>
                <a:spcPct val="150000"/>
              </a:lnSpc>
              <a:buNone/>
            </a:pPr>
            <a:r>
              <a:rPr lang="en-US" sz="2400" b="1" dirty="0" smtClean="0">
                <a:cs typeface="B Nazanin" panose="00000400000000000000" pitchFamily="2" charset="-78"/>
              </a:rPr>
              <a:t>	</a:t>
            </a:r>
            <a:r>
              <a:rPr lang="fa-IR" sz="2200" dirty="0" smtClean="0">
                <a:cs typeface="B Nazanin" panose="00000400000000000000" pitchFamily="2" charset="-78"/>
              </a:rPr>
              <a:t>نحوه تکرار فعالیت</a:t>
            </a:r>
          </a:p>
          <a:p>
            <a:pPr marL="0" indent="0" algn="r" rtl="1">
              <a:lnSpc>
                <a:spcPct val="150000"/>
              </a:lnSpc>
              <a:buNone/>
            </a:pPr>
            <a:r>
              <a:rPr lang="fa-IR" sz="2200" dirty="0" smtClean="0">
                <a:cs typeface="B Nazanin" panose="00000400000000000000" pitchFamily="2" charset="-78"/>
              </a:rPr>
              <a:t>	سرعت حرکت</a:t>
            </a:r>
          </a:p>
          <a:p>
            <a:pPr marL="0" indent="0" algn="r" rtl="1">
              <a:lnSpc>
                <a:spcPct val="150000"/>
              </a:lnSpc>
              <a:buNone/>
            </a:pPr>
            <a:r>
              <a:rPr lang="fa-IR" sz="2200" dirty="0">
                <a:cs typeface="B Nazanin" panose="00000400000000000000" pitchFamily="2" charset="-78"/>
              </a:rPr>
              <a:t>	</a:t>
            </a:r>
            <a:r>
              <a:rPr lang="fa-IR" sz="2200" dirty="0" smtClean="0">
                <a:cs typeface="B Nazanin" panose="00000400000000000000" pitchFamily="2" charset="-78"/>
              </a:rPr>
              <a:t>تعداد عضلات درگیر</a:t>
            </a:r>
          </a:p>
          <a:p>
            <a:pPr marL="0" indent="0" algn="r" rtl="1">
              <a:lnSpc>
                <a:spcPct val="150000"/>
              </a:lnSpc>
              <a:buNone/>
            </a:pPr>
            <a:r>
              <a:rPr lang="fa-IR" sz="2200" dirty="0" smtClean="0">
                <a:cs typeface="B Nazanin" panose="00000400000000000000" pitchFamily="2" charset="-78"/>
              </a:rPr>
              <a:t>	نیروی مورد نیاز</a:t>
            </a:r>
          </a:p>
          <a:p>
            <a:pPr marL="0" indent="0" algn="r" rtl="1">
              <a:lnSpc>
                <a:spcPct val="150000"/>
              </a:lnSpc>
              <a:buNone/>
            </a:pPr>
            <a:r>
              <a:rPr lang="fa-IR" sz="2200" dirty="0" smtClean="0">
                <a:cs typeface="B Nazanin" panose="00000400000000000000" pitchFamily="2" charset="-78"/>
              </a:rPr>
              <a:t>	وضعیت بدن در حین انجام کار</a:t>
            </a:r>
          </a:p>
        </p:txBody>
      </p:sp>
    </p:spTree>
    <p:extLst>
      <p:ext uri="{BB962C8B-B14F-4D97-AF65-F5344CB8AC3E}">
        <p14:creationId xmlns:p14="http://schemas.microsoft.com/office/powerpoint/2010/main" val="3689885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در وضعیت بدنی مناسبی کار می کنند؟</a:t>
            </a:r>
            <a:endParaRPr lang="en-US" sz="3200" b="1" dirty="0">
              <a:cs typeface="B Nazanin" panose="00000400000000000000" pitchFamily="2" charset="-78"/>
            </a:endParaRPr>
          </a:p>
        </p:txBody>
      </p:sp>
      <p:sp>
        <p:nvSpPr>
          <p:cNvPr id="5" name="Subtitle 2"/>
          <p:cNvSpPr txBox="1">
            <a:spLocks/>
          </p:cNvSpPr>
          <p:nvPr/>
        </p:nvSpPr>
        <p:spPr>
          <a:xfrm>
            <a:off x="791570" y="1651380"/>
            <a:ext cx="10658901" cy="483130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در حین انجام کار دست یا دست ها بالای سر قرار می گیرند، یا بازوها بالای شانه قرار دارند.</a:t>
            </a:r>
          </a:p>
          <a:p>
            <a:pPr algn="r" rtl="1">
              <a:buFont typeface="Wingdings" panose="05000000000000000000" pitchFamily="2" charset="2"/>
              <a:buChar char="v"/>
            </a:pPr>
            <a:r>
              <a:rPr lang="fa-IR" sz="2200" b="1" dirty="0" smtClean="0">
                <a:cs typeface="B Nazanin" panose="00000400000000000000" pitchFamily="2" charset="-78"/>
              </a:rPr>
              <a:t>در حین انجام کار دست یا دست ها در ارتفاع زیر زانو قرار دارند.</a:t>
            </a:r>
          </a:p>
          <a:p>
            <a:pPr algn="r" rtl="1">
              <a:buFont typeface="Wingdings" panose="05000000000000000000" pitchFamily="2" charset="2"/>
              <a:buChar char="v"/>
            </a:pPr>
            <a:r>
              <a:rPr lang="fa-IR" sz="2200" b="1" dirty="0" smtClean="0">
                <a:cs typeface="B Nazanin" panose="00000400000000000000" pitchFamily="2" charset="-78"/>
              </a:rPr>
              <a:t>کار کردن در وضعیتی که گردن یا پشت بیش از 20 درجه خم شده باشد. </a:t>
            </a:r>
          </a:p>
          <a:p>
            <a:pPr algn="just" rtl="1">
              <a:buFont typeface="Wingdings" panose="05000000000000000000" pitchFamily="2" charset="2"/>
              <a:buChar char="v"/>
            </a:pPr>
            <a:r>
              <a:rPr lang="fa-IR" sz="2200" b="1" dirty="0" smtClean="0">
                <a:cs typeface="B Nazanin" panose="00000400000000000000" pitchFamily="2" charset="-78"/>
              </a:rPr>
              <a:t>شخص در حالت قوز کرده بیش از 2 ساعت در کل روز کار کند.</a:t>
            </a:r>
          </a:p>
          <a:p>
            <a:pPr algn="just" rtl="1">
              <a:buFont typeface="Wingdings" panose="05000000000000000000" pitchFamily="2" charset="2"/>
              <a:buChar char="v"/>
            </a:pPr>
            <a:r>
              <a:rPr lang="fa-IR" sz="2200" b="1" dirty="0" smtClean="0">
                <a:cs typeface="B Nazanin" panose="00000400000000000000" pitchFamily="2" charset="-78"/>
              </a:rPr>
              <a:t>شخص در حال زانو زدن بیش از 2 ساعت در روز کار کند.</a:t>
            </a:r>
          </a:p>
          <a:p>
            <a:pPr algn="just" rtl="1">
              <a:buFont typeface="Wingdings" panose="05000000000000000000" pitchFamily="2" charset="2"/>
              <a:buChar char="v"/>
            </a:pPr>
            <a:r>
              <a:rPr lang="fa-IR" sz="2200" b="1" dirty="0">
                <a:cs typeface="B Nazanin" panose="00000400000000000000" pitchFamily="2" charset="-78"/>
              </a:rPr>
              <a:t>	</a:t>
            </a:r>
            <a:r>
              <a:rPr lang="fa-IR" sz="2200" b="1" dirty="0" smtClean="0">
                <a:cs typeface="B Nazanin" panose="00000400000000000000" pitchFamily="2" charset="-78"/>
              </a:rPr>
              <a:t>کار در وضعیت نشسته بدون وجود تکیه گاه ناحیه کمر.</a:t>
            </a:r>
          </a:p>
          <a:p>
            <a:pPr algn="just" rtl="1">
              <a:buFont typeface="Wingdings" panose="05000000000000000000" pitchFamily="2" charset="2"/>
              <a:buChar char="v"/>
            </a:pPr>
            <a:r>
              <a:rPr lang="fa-IR" sz="2200" b="1" dirty="0" smtClean="0">
                <a:cs typeface="B Nazanin" panose="00000400000000000000" pitchFamily="2" charset="-78"/>
              </a:rPr>
              <a:t>کار در وضعیت نشسته بدون وجود تکیه گاه مناسب پا.</a:t>
            </a:r>
          </a:p>
          <a:p>
            <a:pPr algn="just" rtl="1">
              <a:buFont typeface="Wingdings" panose="05000000000000000000" pitchFamily="2" charset="2"/>
              <a:buChar char="v"/>
            </a:pPr>
            <a:r>
              <a:rPr lang="fa-IR" sz="2200" b="1" dirty="0" smtClean="0">
                <a:cs typeface="B Nazanin" panose="00000400000000000000" pitchFamily="2" charset="-78"/>
              </a:rPr>
              <a:t>کار در وضعیت نشسته با آرنج هایی که در ارتفاع زیاد قرار می گیرند و یا فاصله آرنج از بدن زیاد می باشد.</a:t>
            </a:r>
          </a:p>
          <a:p>
            <a:pPr algn="just" rtl="1">
              <a:buFont typeface="Wingdings" panose="05000000000000000000" pitchFamily="2" charset="2"/>
              <a:buChar char="v"/>
            </a:pPr>
            <a:r>
              <a:rPr lang="fa-IR" sz="2200" b="1" dirty="0" smtClean="0">
                <a:cs typeface="B Nazanin" panose="00000400000000000000" pitchFamily="2" charset="-78"/>
              </a:rPr>
              <a:t>کار کردن در فضای محدود و محصور.</a:t>
            </a:r>
          </a:p>
          <a:p>
            <a:pPr algn="just" rtl="1">
              <a:buFont typeface="Wingdings" panose="05000000000000000000" pitchFamily="2" charset="2"/>
              <a:buChar char="v"/>
            </a:pPr>
            <a:r>
              <a:rPr lang="fa-IR" sz="2200" b="1" dirty="0" smtClean="0">
                <a:cs typeface="B Nazanin" panose="00000400000000000000" pitchFamily="2" charset="-78"/>
              </a:rPr>
              <a:t>کارکردن در حالتی که مفصل در وضعیت نهایی قرار دارد. </a:t>
            </a:r>
            <a:endParaRPr lang="en-US" sz="2200" b="1"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24809" y="557922"/>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نوع کار</a:t>
            </a:r>
            <a:endParaRPr lang="en-US" sz="3200" b="1" dirty="0">
              <a:cs typeface="B Nazanin" panose="00000400000000000000" pitchFamily="2" charset="-78"/>
            </a:endParaRPr>
          </a:p>
        </p:txBody>
      </p:sp>
      <p:sp>
        <p:nvSpPr>
          <p:cNvPr id="5" name="Subtitle 2"/>
          <p:cNvSpPr txBox="1">
            <a:spLocks/>
          </p:cNvSpPr>
          <p:nvPr/>
        </p:nvSpPr>
        <p:spPr>
          <a:xfrm>
            <a:off x="1678675" y="1481500"/>
            <a:ext cx="9723782" cy="455574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400" b="1" dirty="0">
                <a:cs typeface="B Nazanin" panose="00000400000000000000" pitchFamily="2" charset="-78"/>
              </a:rPr>
              <a:t> </a:t>
            </a:r>
            <a:r>
              <a:rPr lang="fa-IR" sz="2400" b="1" dirty="0" smtClean="0">
                <a:cs typeface="B Nazanin" panose="00000400000000000000" pitchFamily="2" charset="-78"/>
              </a:rPr>
              <a:t>روز کار : </a:t>
            </a:r>
          </a:p>
          <a:p>
            <a:pPr marL="0" indent="0" algn="just" rtl="1">
              <a:buNone/>
            </a:pPr>
            <a:r>
              <a:rPr lang="fa-IR" sz="2400" b="1" dirty="0">
                <a:cs typeface="B Nazanin" panose="00000400000000000000" pitchFamily="2" charset="-78"/>
              </a:rPr>
              <a:t>	</a:t>
            </a:r>
            <a:r>
              <a:rPr lang="fa-IR" sz="2400" dirty="0" smtClean="0">
                <a:cs typeface="B Nazanin" panose="00000400000000000000" pitchFamily="2" charset="-78"/>
              </a:rPr>
              <a:t>به افرادی گفته می شود که هر روز از ساعت 7 صبح الی 16 عصر بصورت پیوسته در محل کار خود حاضر 	می شوند. </a:t>
            </a:r>
          </a:p>
          <a:p>
            <a:pPr marL="0" indent="0" algn="just" rtl="1">
              <a:buNone/>
            </a:pPr>
            <a:endParaRPr lang="fa-IR" sz="2400" b="1" dirty="0" smtClean="0">
              <a:cs typeface="B Nazanin" panose="00000400000000000000" pitchFamily="2" charset="-78"/>
            </a:endParaRPr>
          </a:p>
          <a:p>
            <a:pPr algn="just" rtl="1">
              <a:buFont typeface="Wingdings" panose="05000000000000000000" pitchFamily="2" charset="2"/>
              <a:buChar char="v"/>
            </a:pPr>
            <a:r>
              <a:rPr lang="fa-IR" sz="2400" b="1" dirty="0" smtClean="0">
                <a:cs typeface="B Nazanin" panose="00000400000000000000" pitchFamily="2" charset="-78"/>
              </a:rPr>
              <a:t>نوبت کار : </a:t>
            </a:r>
          </a:p>
          <a:p>
            <a:pPr marL="0" indent="0" algn="just" rtl="1">
              <a:buNone/>
            </a:pPr>
            <a:r>
              <a:rPr lang="fa-IR" sz="2400" b="1" dirty="0" smtClean="0">
                <a:cs typeface="B Nazanin" panose="00000400000000000000" pitchFamily="2" charset="-78"/>
              </a:rPr>
              <a:t>	</a:t>
            </a:r>
            <a:r>
              <a:rPr lang="fa-IR" sz="2400" dirty="0" smtClean="0">
                <a:cs typeface="B Nazanin" panose="00000400000000000000" pitchFamily="2" charset="-78"/>
              </a:rPr>
              <a:t>به افرادی گفته می شود که ساعت کاری آنها در طول ماه گردش دارد، به نحوی که نوبت های آن در صبح یا 	عصر یا شب واقع می شود.</a:t>
            </a:r>
          </a:p>
          <a:p>
            <a:pPr marL="0" indent="0" algn="just" rtl="1">
              <a:buNone/>
            </a:pPr>
            <a:r>
              <a:rPr lang="fa-IR" sz="2400" dirty="0">
                <a:cs typeface="B Nazanin" panose="00000400000000000000" pitchFamily="2" charset="-78"/>
              </a:rPr>
              <a:t>	</a:t>
            </a:r>
            <a:r>
              <a:rPr lang="fa-IR" sz="2400" dirty="0" smtClean="0">
                <a:cs typeface="B Nazanin" panose="00000400000000000000" pitchFamily="2" charset="-78"/>
              </a:rPr>
              <a:t>افرادیکه بصورت شب کار ثابت کار می کنند، در این دسته قرار می گیرند.</a:t>
            </a:r>
          </a:p>
          <a:p>
            <a:pPr marL="0" indent="0" algn="just" rtl="1">
              <a:buNone/>
            </a:pPr>
            <a:r>
              <a:rPr lang="fa-IR" sz="2400" dirty="0">
                <a:cs typeface="B Nazanin" panose="00000400000000000000" pitchFamily="2" charset="-78"/>
              </a:rPr>
              <a:t>	</a:t>
            </a:r>
            <a:r>
              <a:rPr lang="fa-IR" sz="2400" dirty="0" smtClean="0">
                <a:cs typeface="B Nazanin" panose="00000400000000000000" pitchFamily="2" charset="-78"/>
              </a:rPr>
              <a:t>افرادیکه بصورت 24 ساعت کار و 48 ساعت استراحت و امثالهم کار می کنند، در این دسته قرار می گیرند.</a:t>
            </a:r>
          </a:p>
          <a:p>
            <a:pPr marL="0" indent="0" algn="r" rtl="1">
              <a:buNone/>
            </a:pPr>
            <a:endParaRPr lang="fa-IR" sz="2400" b="1" dirty="0">
              <a:cs typeface="B Nazanin" panose="00000400000000000000" pitchFamily="2" charset="-78"/>
            </a:endParaRPr>
          </a:p>
          <a:p>
            <a:pPr algn="r" rtl="1">
              <a:buFont typeface="Wingdings" panose="05000000000000000000" pitchFamily="2" charset="2"/>
              <a:buChar char="v"/>
            </a:pPr>
            <a:r>
              <a:rPr lang="fa-IR" sz="2400" b="1" dirty="0" smtClean="0">
                <a:cs typeface="B Nazanin" panose="00000400000000000000" pitchFamily="2" charset="-78"/>
              </a:rPr>
              <a:t>پاره وقت : </a:t>
            </a:r>
          </a:p>
          <a:p>
            <a:pPr marL="0" indent="0" algn="r" rtl="1">
              <a:buNone/>
            </a:pPr>
            <a:r>
              <a:rPr lang="fa-IR" sz="2400" b="1" dirty="0">
                <a:cs typeface="B Nazanin" panose="00000400000000000000" pitchFamily="2" charset="-78"/>
              </a:rPr>
              <a:t>	</a:t>
            </a:r>
            <a:r>
              <a:rPr lang="fa-IR" sz="2400" dirty="0" smtClean="0">
                <a:cs typeface="B Nazanin" panose="00000400000000000000" pitchFamily="2" charset="-78"/>
              </a:rPr>
              <a:t>به افرادی گفته می شود که ساعت کاری آنها کمتر از کارکنان تمام وقت است.</a:t>
            </a:r>
          </a:p>
        </p:txBody>
      </p:sp>
    </p:spTree>
    <p:extLst>
      <p:ext uri="{BB962C8B-B14F-4D97-AF65-F5344CB8AC3E}">
        <p14:creationId xmlns:p14="http://schemas.microsoft.com/office/powerpoint/2010/main" val="36279316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شاغلین از ابزار کار مناسب استفاده می کنند؟</a:t>
            </a:r>
            <a:endParaRPr lang="en-US" sz="3200" b="1" dirty="0">
              <a:cs typeface="B Nazanin" panose="00000400000000000000" pitchFamily="2" charset="-78"/>
            </a:endParaRPr>
          </a:p>
        </p:txBody>
      </p:sp>
      <p:sp>
        <p:nvSpPr>
          <p:cNvPr id="5" name="Subtitle 2"/>
          <p:cNvSpPr txBox="1">
            <a:spLocks/>
          </p:cNvSpPr>
          <p:nvPr/>
        </p:nvSpPr>
        <p:spPr>
          <a:xfrm>
            <a:off x="600502" y="1501254"/>
            <a:ext cx="10658901" cy="506332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نکات ضروری در مورد ابزار کار مناسب و نگهداری آنها :</a:t>
            </a:r>
          </a:p>
          <a:p>
            <a:pPr algn="r" rtl="1">
              <a:buNone/>
            </a:pPr>
            <a:r>
              <a:rPr lang="fa-IR" sz="2200" dirty="0" smtClean="0">
                <a:cs typeface="B Nazanin" panose="00000400000000000000" pitchFamily="2" charset="-78"/>
              </a:rPr>
              <a:t>	دستورالعمل نگهداری از ابزار را بخوانید و دنبال کنید.</a:t>
            </a:r>
          </a:p>
          <a:p>
            <a:pPr algn="r" rtl="1">
              <a:buNone/>
            </a:pPr>
            <a:r>
              <a:rPr lang="fa-IR" sz="2200" dirty="0" smtClean="0">
                <a:cs typeface="B Nazanin" panose="00000400000000000000" pitchFamily="2" charset="-78"/>
              </a:rPr>
              <a:t>	ابزار را فقط برای انجام کاری که طراحی شده است بکار ببرید.</a:t>
            </a:r>
          </a:p>
          <a:p>
            <a:pPr algn="r" rtl="1">
              <a:buNone/>
            </a:pPr>
            <a:r>
              <a:rPr lang="fa-IR" sz="2200" dirty="0" smtClean="0">
                <a:cs typeface="B Nazanin" panose="00000400000000000000" pitchFamily="2" charset="-78"/>
              </a:rPr>
              <a:t>	برای انجام کار از ابزاری که اندازه آن مناسب با کار است استفاده کنید.</a:t>
            </a:r>
          </a:p>
          <a:p>
            <a:pPr algn="just" rtl="1">
              <a:buNone/>
            </a:pPr>
            <a:r>
              <a:rPr lang="fa-IR" sz="2200" dirty="0" smtClean="0">
                <a:cs typeface="B Nazanin" panose="00000400000000000000" pitchFamily="2" charset="-78"/>
              </a:rPr>
              <a:t>	قبل از بکارگیری ابزار، آن را از نظر صدمه بررسی کنید.</a:t>
            </a:r>
          </a:p>
          <a:p>
            <a:pPr algn="just" rtl="1">
              <a:buNone/>
            </a:pPr>
            <a:r>
              <a:rPr lang="fa-IR" sz="2200" dirty="0" smtClean="0">
                <a:cs typeface="B Nazanin" panose="00000400000000000000" pitchFamily="2" charset="-78"/>
              </a:rPr>
              <a:t>	برای آزمایش تیز بودن ابزار تیز، از یک قطعه چوب استفاده کنید.</a:t>
            </a:r>
          </a:p>
          <a:p>
            <a:pPr algn="just" rtl="1">
              <a:buNone/>
            </a:pPr>
            <a:r>
              <a:rPr lang="fa-IR" sz="2200" dirty="0" smtClean="0">
                <a:cs typeface="B Nazanin" panose="00000400000000000000" pitchFamily="2" charset="-78"/>
              </a:rPr>
              <a:t>	بعد از استفاده از ابزار آن را تمییز کنید.</a:t>
            </a:r>
          </a:p>
          <a:p>
            <a:pPr algn="just" rtl="1">
              <a:buNone/>
            </a:pPr>
            <a:r>
              <a:rPr lang="fa-IR" sz="2200" dirty="0" smtClean="0">
                <a:cs typeface="B Nazanin" panose="00000400000000000000" pitchFamily="2" charset="-78"/>
              </a:rPr>
              <a:t>	وقتی که از ابزار برقی استفاده می کنید، آن را روی میز مهار کرده یا محکم به گیره ببندید.</a:t>
            </a:r>
          </a:p>
          <a:p>
            <a:pPr algn="just" rtl="1">
              <a:buNone/>
            </a:pPr>
            <a:r>
              <a:rPr lang="fa-IR" sz="2200" dirty="0" smtClean="0">
                <a:cs typeface="B Nazanin" panose="00000400000000000000" pitchFamily="2" charset="-78"/>
              </a:rPr>
              <a:t>	هنگام کار با ابزار، انگشتر، حلقه، دستبند و سایر وسایل زینتی را از خود دور کنید.</a:t>
            </a:r>
          </a:p>
          <a:p>
            <a:pPr algn="just" rtl="1">
              <a:buNone/>
            </a:pPr>
            <a:r>
              <a:rPr lang="fa-IR" sz="2200" dirty="0" smtClean="0">
                <a:cs typeface="B Nazanin" panose="00000400000000000000" pitchFamily="2" charset="-78"/>
              </a:rPr>
              <a:t>	دست ها، موی سر و البسه خود را از لبه تیز و قسمت های گردنده ابزار دور نگه دارید.</a:t>
            </a:r>
          </a:p>
          <a:p>
            <a:pPr algn="just" rtl="1">
              <a:buNone/>
            </a:pPr>
            <a:r>
              <a:rPr lang="fa-IR" sz="2200" dirty="0" smtClean="0">
                <a:cs typeface="B Nazanin" panose="00000400000000000000" pitchFamily="2" charset="-78"/>
              </a:rPr>
              <a:t>	اگر از ابزار کلید دار استفاده می کنید، بعد از اتمام کار کلید آن را بردارید.</a:t>
            </a:r>
            <a:endParaRPr lang="en-US" sz="2200" dirty="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982643" y="940674"/>
            <a:ext cx="11177515"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تخلیه، بارگیری و حمل دستی بار در وزن مجاز و بصورت صحیح انجام می شود؟</a:t>
            </a:r>
            <a:endParaRPr lang="en-US" sz="3200" b="1" dirty="0">
              <a:cs typeface="B Nazanin" panose="00000400000000000000" pitchFamily="2" charset="-78"/>
            </a:endParaRPr>
          </a:p>
        </p:txBody>
      </p:sp>
      <p:sp>
        <p:nvSpPr>
          <p:cNvPr id="5" name="Subtitle 2"/>
          <p:cNvSpPr txBox="1">
            <a:spLocks/>
          </p:cNvSpPr>
          <p:nvPr/>
        </p:nvSpPr>
        <p:spPr>
          <a:xfrm>
            <a:off x="600502" y="1501254"/>
            <a:ext cx="10658901" cy="535674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راهنمای بلند کردن ایمن:</a:t>
            </a:r>
          </a:p>
          <a:p>
            <a:pPr algn="r" rtl="1">
              <a:buNone/>
            </a:pPr>
            <a:r>
              <a:rPr lang="fa-IR" sz="2200" dirty="0" smtClean="0">
                <a:cs typeface="B Nazanin" panose="00000400000000000000" pitchFamily="2" charset="-78"/>
              </a:rPr>
              <a:t>	به برچسب های موجود روی بسته ها یا جعبه ها توجه کنید.</a:t>
            </a:r>
          </a:p>
          <a:p>
            <a:pPr algn="r" rtl="1">
              <a:buNone/>
            </a:pPr>
            <a:r>
              <a:rPr lang="fa-IR" sz="2200" dirty="0" smtClean="0">
                <a:cs typeface="B Nazanin" panose="00000400000000000000" pitchFamily="2" charset="-78"/>
              </a:rPr>
              <a:t>	قبل از برداشتن، بار را از نظر پایداری و وزن آن تست کنید. </a:t>
            </a:r>
          </a:p>
          <a:p>
            <a:pPr algn="just" rtl="1">
              <a:buNone/>
            </a:pPr>
            <a:r>
              <a:rPr lang="fa-IR" sz="2200" dirty="0" smtClean="0">
                <a:cs typeface="B Nazanin" panose="00000400000000000000" pitchFamily="2" charset="-78"/>
              </a:rPr>
              <a:t>	برای بارهایی که ناپایدار و سنگین هستند : از تجهیزات کمکی استفاده کنید / کاهش وزن بار / بسته بندی مجدد جعبه ها برای افزایش ثبات یا پایداری</a:t>
            </a:r>
          </a:p>
          <a:p>
            <a:pPr algn="just" rtl="1">
              <a:buNone/>
            </a:pPr>
            <a:r>
              <a:rPr lang="fa-IR" sz="2200" dirty="0" smtClean="0">
                <a:cs typeface="B Nazanin" panose="00000400000000000000" pitchFamily="2" charset="-78"/>
              </a:rPr>
              <a:t>	از کفش مناسب برای جلوگیری از افتادن یا لغزیدن استفاده کنید.</a:t>
            </a:r>
          </a:p>
          <a:p>
            <a:pPr algn="just" rtl="1">
              <a:buNone/>
            </a:pPr>
            <a:r>
              <a:rPr lang="fa-IR" sz="2200" dirty="0" smtClean="0">
                <a:cs typeface="B Nazanin" panose="00000400000000000000" pitchFamily="2" charset="-78"/>
              </a:rPr>
              <a:t>	اگر از دستکش استفاده می کنید اندازه آن متناسب باشد (بسته به جنس دستکش نیروی بیشتری برای گیرش و نگهداشتن لازم است).</a:t>
            </a:r>
          </a:p>
          <a:p>
            <a:pPr algn="just" rtl="1">
              <a:buNone/>
            </a:pPr>
            <a:r>
              <a:rPr lang="fa-IR" sz="2200" dirty="0" smtClean="0">
                <a:cs typeface="B Nazanin" panose="00000400000000000000" pitchFamily="2" charset="-78"/>
              </a:rPr>
              <a:t>	تا اندازه ای کار بلند کردن را انجام دهید که احساس کنید می توانید آن را بطور امن و بی خطر به انجام برسانید.</a:t>
            </a:r>
          </a:p>
          <a:p>
            <a:pPr algn="just" rtl="1">
              <a:buNone/>
            </a:pPr>
            <a:r>
              <a:rPr lang="fa-IR" sz="2200" dirty="0" smtClean="0">
                <a:cs typeface="B Nazanin" panose="00000400000000000000" pitchFamily="2" charset="-78"/>
              </a:rPr>
              <a:t>	بلند کردن را در ناحیه قدرتی یعنی بالای ارتفاع زانو و زیر ارتفاع شانه و نزدیک به بدن انجام دهید.</a:t>
            </a:r>
          </a:p>
          <a:p>
            <a:pPr algn="just" rtl="1">
              <a:buNone/>
            </a:pPr>
            <a:r>
              <a:rPr lang="fa-IR" sz="2200" dirty="0" smtClean="0">
                <a:cs typeface="B Nazanin" panose="00000400000000000000" pitchFamily="2" charset="-78"/>
              </a:rPr>
              <a:t>	هنگام بلند کردن بار از هر دو دست استفاده کنید، از حرکات ناگهانی پرهیز کنید، از پاها برای فشار دادن و بلند کردن استفاده کنید، از چرخش بدن جلوگیری کنید.</a:t>
            </a:r>
          </a:p>
          <a:p>
            <a:pPr algn="just" rtl="1">
              <a:buNone/>
            </a:pPr>
            <a:r>
              <a:rPr lang="fa-IR" sz="2200" dirty="0" smtClean="0">
                <a:cs typeface="B Nazanin" panose="00000400000000000000" pitchFamily="2" charset="-78"/>
              </a:rPr>
              <a:t>	کارهای سنگین و طاقت فرسا را با کارهای سبک تر جایگزین کنید، از وقفه های استراحت استفاده کنید.</a:t>
            </a:r>
          </a:p>
        </p:txBody>
      </p:sp>
    </p:spTree>
    <p:extLst>
      <p:ext uri="{BB962C8B-B14F-4D97-AF65-F5344CB8AC3E}">
        <p14:creationId xmlns:p14="http://schemas.microsoft.com/office/powerpoint/2010/main" val="3689885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624084" y="708658"/>
            <a:ext cx="968092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عوامل خطر مرتبط با ارگونومی در محل کار اصلاح شده است؟</a:t>
            </a:r>
            <a:endParaRPr lang="en-US" sz="3200" b="1" dirty="0">
              <a:cs typeface="B Nazanin" panose="00000400000000000000" pitchFamily="2" charset="-78"/>
            </a:endParaRPr>
          </a:p>
        </p:txBody>
      </p:sp>
      <p:sp>
        <p:nvSpPr>
          <p:cNvPr id="5" name="Subtitle 2"/>
          <p:cNvSpPr txBox="1">
            <a:spLocks/>
          </p:cNvSpPr>
          <p:nvPr/>
        </p:nvSpPr>
        <p:spPr>
          <a:xfrm>
            <a:off x="1187354" y="1850831"/>
            <a:ext cx="10331355" cy="47683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 های فنی مهندسی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طراحی ایستگاه کار</a:t>
            </a:r>
          </a:p>
          <a:p>
            <a:pPr marL="0" indent="0" algn="just" rtl="1">
              <a:buNone/>
            </a:pPr>
            <a:r>
              <a:rPr lang="fa-IR" sz="2200" dirty="0" smtClean="0">
                <a:cs typeface="B Nazanin" panose="00000400000000000000" pitchFamily="2" charset="-78"/>
              </a:rPr>
              <a:t>	طراحی مشاغل بصورتیکه کارها به صورت دینامیک باشد و انقباض های ماهیچه ای استاتیک را به فرد تحمیل نکند</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اصلاح وضعیت های بدنی در حین کار و استفاده از ابزارهای مناسب جهت کاهش نیروها و فشارهای اعمالی به بدن</a:t>
            </a:r>
          </a:p>
          <a:p>
            <a:pPr marL="0" indent="0" algn="r" rtl="1">
              <a:buNone/>
            </a:pPr>
            <a:r>
              <a:rPr lang="fa-IR" sz="2200" dirty="0" smtClean="0">
                <a:cs typeface="B Nazanin" panose="00000400000000000000" pitchFamily="2" charset="-78"/>
              </a:rPr>
              <a:t>	وزن بار برای حمل دستی بار باید در حدود مجاز باشد</a:t>
            </a:r>
          </a:p>
          <a:p>
            <a:pPr marL="0" indent="0" algn="r" rtl="1">
              <a:buNone/>
            </a:pPr>
            <a:r>
              <a:rPr lang="fa-IR" sz="2200" dirty="0" smtClean="0">
                <a:cs typeface="B Nazanin" panose="00000400000000000000" pitchFamily="2" charset="-78"/>
              </a:rPr>
              <a:t>	طراحی کنترل ها</a:t>
            </a:r>
          </a:p>
          <a:p>
            <a:pPr marL="0" indent="0" algn="r" rtl="1">
              <a:buNone/>
            </a:pPr>
            <a:r>
              <a:rPr lang="fa-IR" sz="2200" dirty="0" smtClean="0">
                <a:cs typeface="B Nazanin" panose="00000400000000000000" pitchFamily="2" charset="-78"/>
              </a:rPr>
              <a:t>	طراحی نمادها، برچسب ها، نمایشگرهای چشمی</a:t>
            </a:r>
          </a:p>
          <a:p>
            <a:pPr marL="0" indent="0" algn="r" rtl="1">
              <a:buNone/>
            </a:pPr>
            <a:r>
              <a:rPr lang="fa-IR" sz="2200" dirty="0" smtClean="0">
                <a:cs typeface="B Nazanin" panose="00000400000000000000" pitchFamily="2" charset="-78"/>
              </a:rPr>
              <a:t>	طراحی برای مونتاژ صنعتی</a:t>
            </a:r>
          </a:p>
          <a:p>
            <a:pPr marL="0" indent="0" algn="r" rtl="1">
              <a:buNone/>
            </a:pPr>
            <a:r>
              <a:rPr lang="fa-IR" sz="2200" dirty="0" smtClean="0">
                <a:cs typeface="B Nazanin" panose="00000400000000000000" pitchFamily="2" charset="-78"/>
              </a:rPr>
              <a:t>	طراحی برای رضایت شغلی</a:t>
            </a:r>
          </a:p>
        </p:txBody>
      </p:sp>
    </p:spTree>
    <p:extLst>
      <p:ext uri="{BB962C8B-B14F-4D97-AF65-F5344CB8AC3E}">
        <p14:creationId xmlns:p14="http://schemas.microsoft.com/office/powerpoint/2010/main" val="3689885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عوامل خطر مرتبط با ارگونومی در محل کار اصلاح شده است؟</a:t>
            </a:r>
            <a:endParaRPr lang="en-US" sz="3200" b="1" dirty="0">
              <a:cs typeface="B Nazanin" panose="00000400000000000000" pitchFamily="2" charset="-78"/>
            </a:endParaRPr>
          </a:p>
        </p:txBody>
      </p:sp>
      <p:sp>
        <p:nvSpPr>
          <p:cNvPr id="5" name="Subtitle 2"/>
          <p:cNvSpPr txBox="1">
            <a:spLocks/>
          </p:cNvSpPr>
          <p:nvPr/>
        </p:nvSpPr>
        <p:spPr>
          <a:xfrm>
            <a:off x="709682" y="1605172"/>
            <a:ext cx="10331355" cy="476833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 های مدیریتی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مشارکت کارگران در برنامه ریزی کار روزانه.</a:t>
            </a:r>
          </a:p>
          <a:p>
            <a:pPr marL="0" indent="0" algn="just" rtl="1">
              <a:buNone/>
            </a:pPr>
            <a:r>
              <a:rPr lang="fa-IR" sz="2200" dirty="0" smtClean="0">
                <a:cs typeface="B Nazanin" panose="00000400000000000000" pitchFamily="2" charset="-78"/>
              </a:rPr>
              <a:t>	بکارگیری نظرات کارگران در مواردی مانند سرعت انجام کار، ترتیب انجام کار، محل انجام کار.</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در نظر گرفتن چرخه های کار و استراحت.</a:t>
            </a:r>
          </a:p>
          <a:p>
            <a:pPr marL="0" indent="0" algn="r" rtl="1">
              <a:buNone/>
            </a:pPr>
            <a:r>
              <a:rPr lang="fa-IR" sz="2200" dirty="0" smtClean="0">
                <a:cs typeface="B Nazanin" panose="00000400000000000000" pitchFamily="2" charset="-78"/>
              </a:rPr>
              <a:t>	جابجایی افراد در پست های کاری.</a:t>
            </a:r>
          </a:p>
          <a:p>
            <a:pPr marL="0" indent="0" algn="r" rtl="1">
              <a:buNone/>
            </a:pPr>
            <a:r>
              <a:rPr lang="fa-IR" sz="2200" dirty="0" smtClean="0">
                <a:cs typeface="B Nazanin" panose="00000400000000000000" pitchFamily="2" charset="-78"/>
              </a:rPr>
              <a:t>	بکارگیری نظرات کارگران درباره تغییر در تولید، بهسازی برای کار ایمن تر، آسان تر و موثر تر.</a:t>
            </a:r>
          </a:p>
          <a:p>
            <a:pPr marL="0" indent="0" algn="r" rtl="1">
              <a:buNone/>
            </a:pPr>
            <a:r>
              <a:rPr lang="fa-IR" sz="2200" dirty="0" smtClean="0">
                <a:cs typeface="B Nazanin" panose="00000400000000000000" pitchFamily="2" charset="-78"/>
              </a:rPr>
              <a:t>	بکارگیری افراد با توجه به نوع حرفه، ویژگیهای فردی و قابلیت افراد.</a:t>
            </a:r>
          </a:p>
          <a:p>
            <a:pPr marL="0" indent="0" algn="r" rtl="1">
              <a:buNone/>
            </a:pPr>
            <a:r>
              <a:rPr lang="fa-IR" sz="2200" dirty="0" smtClean="0">
                <a:cs typeface="B Nazanin" panose="00000400000000000000" pitchFamily="2" charset="-78"/>
              </a:rPr>
              <a:t>	بکارگیری سیاست های تشویقی برای افرادیکه اصول ارگونومی را رعایت می کنند.</a:t>
            </a:r>
          </a:p>
          <a:p>
            <a:pPr marL="0" indent="0" algn="r" rtl="1">
              <a:buNone/>
            </a:pPr>
            <a:r>
              <a:rPr lang="fa-IR" sz="2200" dirty="0" smtClean="0">
                <a:cs typeface="B Nazanin" panose="00000400000000000000" pitchFamily="2" charset="-78"/>
              </a:rPr>
              <a:t>	اجتناب از شیفت کاری.</a:t>
            </a:r>
          </a:p>
          <a:p>
            <a:pPr marL="0" indent="0" algn="r" rtl="1">
              <a:buNone/>
            </a:pPr>
            <a:r>
              <a:rPr lang="fa-IR" sz="2200" dirty="0" smtClean="0">
                <a:cs typeface="B Nazanin" panose="00000400000000000000" pitchFamily="2" charset="-78"/>
              </a:rPr>
              <a:t>	بار کاری طوری سازماندهی شود که کارهای دشوار و خطرناک در اوایل شیفت انجام شود.</a:t>
            </a:r>
          </a:p>
          <a:p>
            <a:pPr marL="0" indent="0" algn="r" rtl="1">
              <a:buNone/>
            </a:pPr>
            <a:r>
              <a:rPr lang="fa-IR" sz="2200" dirty="0" smtClean="0">
                <a:cs typeface="B Nazanin" panose="00000400000000000000" pitchFamily="2" charset="-78"/>
              </a:rPr>
              <a:t>	از انجام کارهای خطرناک در شروع شیفت صبح خیلی زود خودداری شود.</a:t>
            </a:r>
          </a:p>
        </p:txBody>
      </p:sp>
    </p:spTree>
    <p:extLst>
      <p:ext uri="{BB962C8B-B14F-4D97-AF65-F5344CB8AC3E}">
        <p14:creationId xmlns:p14="http://schemas.microsoft.com/office/powerpoint/2010/main" val="3689885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آیا عوامل خطر مرتبط با ارگونومی در محل کار اصلاح شده است؟</a:t>
            </a:r>
            <a:endParaRPr lang="en-US" sz="3200" b="1" dirty="0">
              <a:cs typeface="B Nazanin" panose="00000400000000000000" pitchFamily="2" charset="-78"/>
            </a:endParaRPr>
          </a:p>
        </p:txBody>
      </p:sp>
      <p:sp>
        <p:nvSpPr>
          <p:cNvPr id="5" name="Subtitle 2"/>
          <p:cNvSpPr txBox="1">
            <a:spLocks/>
          </p:cNvSpPr>
          <p:nvPr/>
        </p:nvSpPr>
        <p:spPr>
          <a:xfrm>
            <a:off x="709682" y="1605172"/>
            <a:ext cx="10331355" cy="476833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200" b="1" dirty="0" smtClean="0">
                <a:cs typeface="B Nazanin" panose="00000400000000000000" pitchFamily="2" charset="-78"/>
              </a:rPr>
              <a:t>کنترل های مدیریتی</a:t>
            </a:r>
          </a:p>
          <a:p>
            <a:pPr marL="0" indent="0" algn="r" rtl="1">
              <a:buNone/>
            </a:pPr>
            <a:r>
              <a:rPr lang="en-US" sz="2400" b="1" dirty="0" smtClean="0">
                <a:cs typeface="B Nazanin" panose="00000400000000000000" pitchFamily="2" charset="-78"/>
              </a:rPr>
              <a:t>	</a:t>
            </a:r>
            <a:r>
              <a:rPr lang="fa-IR" sz="2200" dirty="0" smtClean="0">
                <a:cs typeface="B Nazanin" panose="00000400000000000000" pitchFamily="2" charset="-78"/>
              </a:rPr>
              <a:t>برنامه ریزی در شیفت عصر یا شب بگونه ای باشد که کار خسته کننده و یکنواخت آن در آغاز شیفت و کار جالب تر 	و متنوع تر آن در پایان شیفت کاری باشد.</a:t>
            </a:r>
          </a:p>
          <a:p>
            <a:pPr marL="0" indent="0" algn="just" rtl="1">
              <a:buNone/>
            </a:pPr>
            <a:r>
              <a:rPr lang="fa-IR" sz="2200" dirty="0" smtClean="0">
                <a:cs typeface="B Nazanin" panose="00000400000000000000" pitchFamily="2" charset="-78"/>
              </a:rPr>
              <a:t>	نظارت و سرپرستی بر کارهای خطرناک وجود داشته باشد.</a:t>
            </a:r>
          </a:p>
          <a:p>
            <a:pPr marL="0" indent="0" algn="r" rtl="1">
              <a:buNone/>
            </a:pPr>
            <a:r>
              <a:rPr lang="fa-IR" sz="2200" dirty="0">
                <a:cs typeface="B Nazanin" panose="00000400000000000000" pitchFamily="2" charset="-78"/>
              </a:rPr>
              <a:t>	</a:t>
            </a:r>
            <a:r>
              <a:rPr lang="fa-IR" sz="2200" dirty="0" smtClean="0">
                <a:cs typeface="B Nazanin" panose="00000400000000000000" pitchFamily="2" charset="-78"/>
              </a:rPr>
              <a:t>بر فعالیت کارگران بی تجربه نظارت کافی وجود داشته باشد.</a:t>
            </a:r>
          </a:p>
          <a:p>
            <a:pPr marL="0" indent="0" algn="r" rtl="1">
              <a:buNone/>
            </a:pPr>
            <a:r>
              <a:rPr lang="fa-IR" sz="2200" dirty="0" smtClean="0">
                <a:cs typeface="B Nazanin" panose="00000400000000000000" pitchFamily="2" charset="-78"/>
              </a:rPr>
              <a:t>	افراد نوبت کار به یک وعده غذای گرم دسترسی داشته باشند.</a:t>
            </a:r>
          </a:p>
          <a:p>
            <a:pPr marL="0" indent="0" algn="r" rtl="1">
              <a:buNone/>
            </a:pPr>
            <a:r>
              <a:rPr lang="fa-IR" sz="2200" dirty="0" smtClean="0">
                <a:cs typeface="B Nazanin" panose="00000400000000000000" pitchFamily="2" charset="-78"/>
              </a:rPr>
              <a:t>	زمان های استراحت کوتاه مدت بین کاری و همچنین زمانی را برای صرف غذا در شب در نظر گرفته شود.</a:t>
            </a:r>
          </a:p>
          <a:p>
            <a:pPr marL="0" indent="0" algn="r" rtl="1">
              <a:buNone/>
            </a:pPr>
            <a:r>
              <a:rPr lang="fa-IR" sz="2200" dirty="0" smtClean="0">
                <a:cs typeface="B Nazanin" panose="00000400000000000000" pitchFamily="2" charset="-78"/>
              </a:rPr>
              <a:t>	روشهای مقابله با وضعیت اضطراری به کارکنان بصورت عملی آموزش داده شود.</a:t>
            </a:r>
          </a:p>
          <a:p>
            <a:pPr marL="0" indent="0" algn="r" rtl="1">
              <a:buNone/>
            </a:pPr>
            <a:r>
              <a:rPr lang="fa-IR" sz="2200" dirty="0" smtClean="0">
                <a:cs typeface="B Nazanin" panose="00000400000000000000" pitchFamily="2" charset="-78"/>
              </a:rPr>
              <a:t>	از بکارگیری افراد با بیش از 45 سال در شیفت کاری اجتناب شود.</a:t>
            </a:r>
          </a:p>
          <a:p>
            <a:pPr marL="0" indent="0" algn="r" rtl="1">
              <a:buNone/>
            </a:pPr>
            <a:r>
              <a:rPr lang="fa-IR" sz="2200" dirty="0" smtClean="0">
                <a:cs typeface="B Nazanin" panose="00000400000000000000" pitchFamily="2" charset="-78"/>
              </a:rPr>
              <a:t>	از بکارگیری افراد با سابقه بیماری دیابت، صرع، قلبی و عروقی در شیفت کاری خودداری شود.</a:t>
            </a:r>
          </a:p>
          <a:p>
            <a:pPr marL="0" indent="0" algn="r" rtl="1">
              <a:buNone/>
            </a:pPr>
            <a:r>
              <a:rPr lang="fa-IR" sz="2200" dirty="0" smtClean="0">
                <a:cs typeface="B Nazanin" panose="00000400000000000000" pitchFamily="2" charset="-78"/>
              </a:rPr>
              <a:t>	افراد نوبت کار تا حد ممکن به مراقبت های بهداشتی و پزشکی دسترسی داشته باشند.</a:t>
            </a:r>
          </a:p>
          <a:p>
            <a:pPr marL="0" indent="0" algn="r" rtl="1">
              <a:buNone/>
            </a:pPr>
            <a:endParaRPr lang="fa-IR" sz="2200" dirty="0" smtClean="0">
              <a:cs typeface="B Nazanin" panose="00000400000000000000" pitchFamily="2" charset="-78"/>
            </a:endParaRPr>
          </a:p>
        </p:txBody>
      </p:sp>
    </p:spTree>
    <p:extLst>
      <p:ext uri="{BB962C8B-B14F-4D97-AF65-F5344CB8AC3E}">
        <p14:creationId xmlns:p14="http://schemas.microsoft.com/office/powerpoint/2010/main" val="3689885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گسترش و بهبود برنامه های آموزشی</a:t>
            </a:r>
            <a:endParaRPr lang="en-US" sz="3200" b="1" dirty="0">
              <a:cs typeface="B Nazanin" panose="00000400000000000000" pitchFamily="2" charset="-78"/>
            </a:endParaRPr>
          </a:p>
        </p:txBody>
      </p:sp>
      <p:sp>
        <p:nvSpPr>
          <p:cNvPr id="5" name="Subtitle 2"/>
          <p:cNvSpPr txBox="1">
            <a:spLocks/>
          </p:cNvSpPr>
          <p:nvPr/>
        </p:nvSpPr>
        <p:spPr>
          <a:xfrm>
            <a:off x="1323833" y="1577876"/>
            <a:ext cx="9362362" cy="480927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lnSpc>
                <a:spcPct val="150000"/>
              </a:lnSpc>
              <a:buFont typeface="Wingdings" panose="05000000000000000000" pitchFamily="2" charset="2"/>
              <a:buChar char="v"/>
            </a:pPr>
            <a:r>
              <a:rPr lang="fa-IR" sz="2200" b="1" dirty="0" smtClean="0">
                <a:cs typeface="B Nazanin" panose="00000400000000000000" pitchFamily="2" charset="-78"/>
              </a:rPr>
              <a:t>ویژگی های یک آموزش موثر و کارآمد</a:t>
            </a:r>
          </a:p>
          <a:p>
            <a:pPr marL="0" indent="0" algn="r" rtl="1">
              <a:lnSpc>
                <a:spcPct val="150000"/>
              </a:lnSpc>
              <a:buNone/>
            </a:pPr>
            <a:r>
              <a:rPr lang="en-US" sz="2400" b="1" dirty="0" smtClean="0">
                <a:cs typeface="B Nazanin" panose="00000400000000000000" pitchFamily="2" charset="-78"/>
              </a:rPr>
              <a:t>	</a:t>
            </a:r>
            <a:r>
              <a:rPr lang="fa-IR" sz="2200" dirty="0" smtClean="0">
                <a:cs typeface="B Nazanin" panose="00000400000000000000" pitchFamily="2" charset="-78"/>
              </a:rPr>
              <a:t>تعیین نیازهای آموزشی</a:t>
            </a:r>
          </a:p>
          <a:p>
            <a:pPr marL="0" indent="0" algn="just" rtl="1">
              <a:lnSpc>
                <a:spcPct val="150000"/>
              </a:lnSpc>
              <a:buNone/>
            </a:pPr>
            <a:r>
              <a:rPr lang="fa-IR" sz="2200" dirty="0" smtClean="0">
                <a:cs typeface="B Nazanin" panose="00000400000000000000" pitchFamily="2" charset="-78"/>
              </a:rPr>
              <a:t>	تعیین محتوا و روش های آموزش</a:t>
            </a:r>
          </a:p>
          <a:p>
            <a:pPr marL="0" indent="0" algn="r" rtl="1">
              <a:lnSpc>
                <a:spcPct val="150000"/>
              </a:lnSpc>
              <a:buNone/>
            </a:pPr>
            <a:r>
              <a:rPr lang="fa-IR" sz="2200" dirty="0">
                <a:cs typeface="B Nazanin" panose="00000400000000000000" pitchFamily="2" charset="-78"/>
              </a:rPr>
              <a:t>	</a:t>
            </a:r>
            <a:r>
              <a:rPr lang="fa-IR" sz="2200" dirty="0" smtClean="0">
                <a:cs typeface="B Nazanin" panose="00000400000000000000" pitchFamily="2" charset="-78"/>
              </a:rPr>
              <a:t>بکارگیری سه پرسش چرا، چه و چگونه؟ در گسترش و بهبود برنامه های آموزشی</a:t>
            </a:r>
          </a:p>
          <a:p>
            <a:pPr marL="0" indent="0" algn="r" rtl="1">
              <a:lnSpc>
                <a:spcPct val="150000"/>
              </a:lnSpc>
              <a:buNone/>
            </a:pPr>
            <a:r>
              <a:rPr lang="fa-IR" sz="2200" dirty="0" smtClean="0">
                <a:cs typeface="B Nazanin" panose="00000400000000000000" pitchFamily="2" charset="-78"/>
              </a:rPr>
              <a:t>	بکارگیری ارزیابی وظیفه</a:t>
            </a:r>
          </a:p>
          <a:p>
            <a:pPr marL="0" indent="0" algn="r" rtl="1">
              <a:lnSpc>
                <a:spcPct val="150000"/>
              </a:lnSpc>
              <a:buNone/>
            </a:pPr>
            <a:r>
              <a:rPr lang="fa-IR" sz="2200" dirty="0" smtClean="0">
                <a:cs typeface="B Nazanin" panose="00000400000000000000" pitchFamily="2" charset="-78"/>
              </a:rPr>
              <a:t>	آموزش مهارت های فنی</a:t>
            </a:r>
          </a:p>
          <a:p>
            <a:pPr marL="0" indent="0" algn="r" rtl="1">
              <a:lnSpc>
                <a:spcPct val="150000"/>
              </a:lnSpc>
              <a:buNone/>
            </a:pPr>
            <a:r>
              <a:rPr lang="fa-IR" sz="2200" dirty="0" smtClean="0">
                <a:cs typeface="B Nazanin" panose="00000400000000000000" pitchFamily="2" charset="-78"/>
              </a:rPr>
              <a:t>	آموزش جزء به جزء در برابر آموزش کلی</a:t>
            </a:r>
          </a:p>
          <a:p>
            <a:pPr marL="0" indent="0" algn="r" rtl="1">
              <a:lnSpc>
                <a:spcPct val="150000"/>
              </a:lnSpc>
              <a:buNone/>
            </a:pPr>
            <a:r>
              <a:rPr lang="fa-IR" sz="2200" dirty="0" smtClean="0">
                <a:cs typeface="B Nazanin" panose="00000400000000000000" pitchFamily="2" charset="-78"/>
              </a:rPr>
              <a:t>	استفاده از وسایل کمک شغلی در آموزش</a:t>
            </a:r>
          </a:p>
        </p:txBody>
      </p:sp>
    </p:spTree>
    <p:extLst>
      <p:ext uri="{BB962C8B-B14F-4D97-AF65-F5344CB8AC3E}">
        <p14:creationId xmlns:p14="http://schemas.microsoft.com/office/powerpoint/2010/main" val="368988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تشکیلات بهداشت حرفه ای</a:t>
            </a:r>
            <a:endParaRPr lang="en-US" sz="3200" b="1" dirty="0">
              <a:cs typeface="B Nazanin" panose="00000400000000000000" pitchFamily="2" charset="-78"/>
            </a:endParaRPr>
          </a:p>
        </p:txBody>
      </p:sp>
      <p:sp>
        <p:nvSpPr>
          <p:cNvPr id="5" name="Subtitle 2"/>
          <p:cNvSpPr txBox="1">
            <a:spLocks/>
          </p:cNvSpPr>
          <p:nvPr/>
        </p:nvSpPr>
        <p:spPr>
          <a:xfrm>
            <a:off x="1287678" y="1487606"/>
            <a:ext cx="9480406" cy="537039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v"/>
            </a:pPr>
            <a:r>
              <a:rPr lang="fa-IR" sz="2600" b="1" dirty="0">
                <a:cs typeface="B Nazanin" panose="00000400000000000000" pitchFamily="2" charset="-78"/>
              </a:rPr>
              <a:t> </a:t>
            </a:r>
            <a:r>
              <a:rPr lang="fa-IR" sz="2600" b="1" dirty="0" smtClean="0">
                <a:cs typeface="B Nazanin" panose="00000400000000000000" pitchFamily="2" charset="-78"/>
              </a:rPr>
              <a:t>ایستگاه بهگر</a:t>
            </a:r>
          </a:p>
          <a:p>
            <a:pPr marL="0" indent="0" algn="r" rtl="1">
              <a:buNone/>
            </a:pPr>
            <a:r>
              <a:rPr lang="fa-IR" sz="2600" b="1" dirty="0">
                <a:cs typeface="B Nazanin" panose="00000400000000000000" pitchFamily="2" charset="-78"/>
              </a:rPr>
              <a:t>	</a:t>
            </a:r>
            <a:r>
              <a:rPr lang="fa-IR" sz="2600" dirty="0" smtClean="0">
                <a:cs typeface="B Nazanin" panose="00000400000000000000" pitchFamily="2" charset="-78"/>
              </a:rPr>
              <a:t>درصورت حضور بهگر آموزش دیده در کارگاههای با بعد شاغلین 20 تا 49 نفر</a:t>
            </a:r>
          </a:p>
          <a:p>
            <a:pPr marL="0" indent="0" algn="r" rtl="1">
              <a:buNone/>
            </a:pPr>
            <a:endParaRPr lang="fa-IR" sz="2400" b="1" dirty="0">
              <a:cs typeface="B Nazanin" panose="00000400000000000000" pitchFamily="2" charset="-78"/>
            </a:endParaRPr>
          </a:p>
          <a:p>
            <a:pPr algn="r" rtl="1">
              <a:buFont typeface="Wingdings" panose="05000000000000000000" pitchFamily="2" charset="2"/>
              <a:buChar char="v"/>
            </a:pPr>
            <a:r>
              <a:rPr lang="fa-IR" sz="2600" b="1" dirty="0" smtClean="0">
                <a:cs typeface="B Nazanin" panose="00000400000000000000" pitchFamily="2" charset="-78"/>
              </a:rPr>
              <a:t>خانه بهداشت کارگری</a:t>
            </a:r>
          </a:p>
          <a:p>
            <a:pPr marL="0" indent="0" algn="r" rtl="1">
              <a:buNone/>
            </a:pPr>
            <a:r>
              <a:rPr lang="fa-IR" sz="2400" b="1" dirty="0" smtClean="0">
                <a:cs typeface="B Nazanin" panose="00000400000000000000" pitchFamily="2" charset="-78"/>
              </a:rPr>
              <a:t>	</a:t>
            </a:r>
            <a:r>
              <a:rPr lang="fa-IR" sz="2600" dirty="0" smtClean="0">
                <a:cs typeface="B Nazanin" panose="00000400000000000000" pitchFamily="2" charset="-78"/>
              </a:rPr>
              <a:t>در کارگاههای با بعد شاغلین زیر 500 نفر </a:t>
            </a:r>
          </a:p>
          <a:p>
            <a:pPr marL="0" indent="0" algn="r" rtl="1">
              <a:buNone/>
            </a:pPr>
            <a:r>
              <a:rPr lang="fa-IR" sz="2600" dirty="0" smtClean="0">
                <a:cs typeface="B Nazanin" panose="00000400000000000000" pitchFamily="2" charset="-78"/>
              </a:rPr>
              <a:t>	1. درصورت حضور کارشناس بهداشت حرفه ای تمام وقت </a:t>
            </a:r>
          </a:p>
          <a:p>
            <a:pPr marL="0" indent="0" algn="r" rtl="1">
              <a:buNone/>
            </a:pPr>
            <a:r>
              <a:rPr lang="fa-IR" sz="2600" dirty="0" smtClean="0">
                <a:cs typeface="B Nazanin" panose="00000400000000000000" pitchFamily="2" charset="-78"/>
              </a:rPr>
              <a:t>	2. درصورت حضور یک نفر بهداشتیار تمام وقت</a:t>
            </a:r>
            <a:endParaRPr lang="en-US" sz="2600" dirty="0" smtClean="0">
              <a:cs typeface="B Nazanin" panose="00000400000000000000" pitchFamily="2" charset="-78"/>
            </a:endParaRPr>
          </a:p>
          <a:p>
            <a:pPr marL="0" indent="0" algn="r" rtl="1">
              <a:buNone/>
            </a:pPr>
            <a:endParaRPr lang="fa-IR" sz="2400" dirty="0">
              <a:cs typeface="B Nazanin" panose="00000400000000000000" pitchFamily="2" charset="-78"/>
            </a:endParaRPr>
          </a:p>
          <a:p>
            <a:pPr algn="r" rtl="1">
              <a:buFont typeface="Wingdings" panose="05000000000000000000" pitchFamily="2" charset="2"/>
              <a:buChar char="v"/>
            </a:pPr>
            <a:r>
              <a:rPr lang="fa-IR" sz="2600" b="1" dirty="0" smtClean="0">
                <a:cs typeface="B Nazanin" panose="00000400000000000000" pitchFamily="2" charset="-78"/>
              </a:rPr>
              <a:t>مرکز بهداشت کار</a:t>
            </a:r>
          </a:p>
          <a:p>
            <a:pPr marL="0" indent="0" algn="r" rtl="1">
              <a:buNone/>
            </a:pPr>
            <a:r>
              <a:rPr lang="en-US" sz="2600" b="1" dirty="0" smtClean="0">
                <a:cs typeface="B Nazanin" panose="00000400000000000000" pitchFamily="2" charset="-78"/>
              </a:rPr>
              <a:t>	</a:t>
            </a:r>
            <a:r>
              <a:rPr lang="fa-IR" sz="2600" dirty="0" smtClean="0">
                <a:cs typeface="B Nazanin" panose="00000400000000000000" pitchFamily="2" charset="-78"/>
              </a:rPr>
              <a:t>در کارگاههای با بعد شاغلین بیشتر از 500 نفر که الزامات تاسیس مرکزبهداشت کار را اجرا نموده اند.</a:t>
            </a:r>
          </a:p>
          <a:p>
            <a:pPr marL="0" indent="0" algn="r" rtl="1">
              <a:buNone/>
            </a:pPr>
            <a:endParaRPr lang="fa-IR" sz="2400" dirty="0">
              <a:cs typeface="B Nazanin" panose="00000400000000000000" pitchFamily="2" charset="-78"/>
            </a:endParaRPr>
          </a:p>
          <a:p>
            <a:pPr algn="r" rtl="1">
              <a:buFont typeface="Wingdings" panose="05000000000000000000" pitchFamily="2" charset="2"/>
              <a:buChar char="v"/>
            </a:pPr>
            <a:r>
              <a:rPr lang="fa-IR" sz="2600" b="1" dirty="0" smtClean="0">
                <a:cs typeface="B Nazanin" panose="00000400000000000000" pitchFamily="2" charset="-78"/>
              </a:rPr>
              <a:t>کمیته حفاظت فنی و بهداشت کار</a:t>
            </a:r>
          </a:p>
          <a:p>
            <a:pPr marL="0" indent="0" algn="r" rtl="1">
              <a:buNone/>
            </a:pPr>
            <a:r>
              <a:rPr lang="fa-IR" sz="2600" dirty="0">
                <a:cs typeface="B Nazanin" panose="00000400000000000000" pitchFamily="2" charset="-78"/>
              </a:rPr>
              <a:t>	</a:t>
            </a:r>
            <a:r>
              <a:rPr lang="fa-IR" sz="2600" dirty="0" smtClean="0">
                <a:cs typeface="B Nazanin" panose="00000400000000000000" pitchFamily="2" charset="-78"/>
              </a:rPr>
              <a:t>در کارگاههای با بعد شاغلین بیشتر از 25 نفر که الزامات ماده 93 قانون کار را اجرا نموده اند.</a:t>
            </a:r>
            <a:endParaRPr lang="en-US" sz="2600" dirty="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انبار مواد غذایی</a:t>
            </a:r>
            <a:endParaRPr lang="en-US" sz="3200" b="1" dirty="0">
              <a:cs typeface="B Nazanin" panose="00000400000000000000" pitchFamily="2" charset="-78"/>
            </a:endParaRPr>
          </a:p>
        </p:txBody>
      </p:sp>
      <p:sp>
        <p:nvSpPr>
          <p:cNvPr id="5" name="Subtitle 2"/>
          <p:cNvSpPr txBox="1">
            <a:spLocks/>
          </p:cNvSpPr>
          <p:nvPr/>
        </p:nvSpPr>
        <p:spPr>
          <a:xfrm>
            <a:off x="1765349" y="1657716"/>
            <a:ext cx="9077898" cy="46601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lnSpc>
                <a:spcPct val="120000"/>
              </a:lnSpc>
              <a:buFont typeface="Wingdings" panose="05000000000000000000" pitchFamily="2" charset="2"/>
              <a:buChar char="v"/>
            </a:pPr>
            <a:r>
              <a:rPr lang="fa-IR" sz="2200" b="1" dirty="0">
                <a:cs typeface="B Nazanin" panose="00000400000000000000" pitchFamily="2" charset="-78"/>
              </a:rPr>
              <a:t> </a:t>
            </a:r>
            <a:r>
              <a:rPr lang="fa-IR" sz="2200" b="1" dirty="0" smtClean="0">
                <a:cs typeface="B Nazanin" panose="00000400000000000000" pitchFamily="2" charset="-78"/>
              </a:rPr>
              <a:t>انبار مواد غذایی باید در محل مناسب احداث شود.</a:t>
            </a:r>
          </a:p>
          <a:p>
            <a:pPr algn="just" rtl="1">
              <a:lnSpc>
                <a:spcPct val="120000"/>
              </a:lnSpc>
              <a:buFont typeface="Wingdings" panose="05000000000000000000" pitchFamily="2" charset="2"/>
              <a:buChar char="v"/>
            </a:pPr>
            <a:r>
              <a:rPr lang="fa-IR" sz="2200" b="1" dirty="0" smtClean="0">
                <a:cs typeface="B Nazanin" panose="00000400000000000000" pitchFamily="2" charset="-78"/>
              </a:rPr>
              <a:t>سطح و فضای انبار باید متناسب با نوع و میزان مواد مورد ذخیره باشد.</a:t>
            </a:r>
          </a:p>
          <a:p>
            <a:pPr algn="just" rtl="1">
              <a:lnSpc>
                <a:spcPct val="120000"/>
              </a:lnSpc>
              <a:buFont typeface="Wingdings" panose="05000000000000000000" pitchFamily="2" charset="2"/>
              <a:buChar char="v"/>
            </a:pPr>
            <a:r>
              <a:rPr lang="fa-IR" sz="2200" b="1" dirty="0" smtClean="0">
                <a:cs typeface="B Nazanin" panose="00000400000000000000" pitchFamily="2" charset="-78"/>
              </a:rPr>
              <a:t>انبار باید دارای قفسه بندی مناسب بوده و مواد طوری چیده شوند که خطر سقوط نداشته و مزاحمتی برای عبور و مرور افراد ایجاد ننماید.</a:t>
            </a:r>
          </a:p>
          <a:p>
            <a:pPr algn="just" rtl="1">
              <a:lnSpc>
                <a:spcPct val="120000"/>
              </a:lnSpc>
              <a:buFont typeface="Wingdings" panose="05000000000000000000" pitchFamily="2" charset="2"/>
              <a:buChar char="v"/>
            </a:pPr>
            <a:r>
              <a:rPr lang="fa-IR" sz="2200" b="1" dirty="0" smtClean="0">
                <a:cs typeface="B Nazanin" panose="00000400000000000000" pitchFamily="2" charset="-78"/>
              </a:rPr>
              <a:t>دیوارها و سقف و کف انبار باید از مصالح مقاوم ساخته شده باشند و صاف، بدون ترک خوردگی و قابل نظافت باشند.</a:t>
            </a:r>
          </a:p>
          <a:p>
            <a:pPr algn="just" rtl="1">
              <a:lnSpc>
                <a:spcPct val="120000"/>
              </a:lnSpc>
              <a:buFont typeface="Wingdings" panose="05000000000000000000" pitchFamily="2" charset="2"/>
              <a:buChar char="v"/>
            </a:pPr>
            <a:r>
              <a:rPr lang="fa-IR" sz="2200" b="1" dirty="0" smtClean="0">
                <a:cs typeface="B Nazanin" panose="00000400000000000000" pitchFamily="2" charset="-78"/>
              </a:rPr>
              <a:t>دیوارهای جانبی انبار از سطح زمین به ارتفاع 80 سانتیمتر از بتن و مصالح مقاوم ساخته شوند تا مانع از ورود جوندگان به داخل انبار گردند.</a:t>
            </a:r>
          </a:p>
          <a:p>
            <a:pPr algn="just" rtl="1">
              <a:lnSpc>
                <a:spcPct val="120000"/>
              </a:lnSpc>
              <a:buFont typeface="Wingdings" panose="05000000000000000000" pitchFamily="2" charset="2"/>
              <a:buChar char="v"/>
            </a:pPr>
            <a:r>
              <a:rPr lang="fa-IR" sz="2200" b="1" dirty="0" smtClean="0">
                <a:cs typeface="B Nazanin" panose="00000400000000000000" pitchFamily="2" charset="-78"/>
              </a:rPr>
              <a:t>کلیه درب ها و پنجره های انبار باید سالم، قابل شستشو و مجهز به توری زنگ نزن باشند.</a:t>
            </a: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انبار مواد غذایی</a:t>
            </a:r>
            <a:endParaRPr lang="en-US" sz="3200" b="1" dirty="0">
              <a:cs typeface="B Nazanin" panose="00000400000000000000" pitchFamily="2" charset="-78"/>
            </a:endParaRPr>
          </a:p>
        </p:txBody>
      </p:sp>
      <p:sp>
        <p:nvSpPr>
          <p:cNvPr id="5" name="Subtitle 2"/>
          <p:cNvSpPr txBox="1">
            <a:spLocks/>
          </p:cNvSpPr>
          <p:nvPr/>
        </p:nvSpPr>
        <p:spPr>
          <a:xfrm>
            <a:off x="1738054" y="1671364"/>
            <a:ext cx="9077898" cy="46601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درب های انبار بایستی از کف زمین فاصله داشته باشند. پایین درب بایستی به ارتفاع 20 الی 30 سانتیمتر با ورق آلومینیوم مجهز گردد تا از نفوذ حیوانات موذی جلوگیری گردد.</a:t>
            </a:r>
          </a:p>
          <a:p>
            <a:pPr algn="just" rtl="1">
              <a:buFont typeface="Wingdings" panose="05000000000000000000" pitchFamily="2" charset="2"/>
              <a:buChar char="v"/>
            </a:pPr>
            <a:r>
              <a:rPr lang="fa-IR" sz="2200" b="1" dirty="0" smtClean="0">
                <a:cs typeface="B Nazanin" panose="00000400000000000000" pitchFamily="2" charset="-78"/>
              </a:rPr>
              <a:t> درجه حرارت انبار بایستی مرتبا کنترل شود. بطوریکه در تمام فصول سال متناسب با نوع مواد مورد ذخیره بوده و از تابش مستقیم نور خورشید بر روی مواد غذایی جلوگیری شود.</a:t>
            </a:r>
          </a:p>
          <a:p>
            <a:pPr algn="just" rtl="1">
              <a:buFont typeface="Wingdings" panose="05000000000000000000" pitchFamily="2" charset="2"/>
              <a:buChar char="v"/>
            </a:pPr>
            <a:r>
              <a:rPr lang="fa-IR" sz="2200" b="1" dirty="0" smtClean="0">
                <a:cs typeface="B Nazanin" panose="00000400000000000000" pitchFamily="2" charset="-78"/>
              </a:rPr>
              <a:t>مواد غذایی فاسد نشدنی باید در ظروف مناسب و درب دار و به ارتفاع 15 الی 20 سانتیمتر از کف انبار روی پالت ها نگهداری شوند.</a:t>
            </a:r>
          </a:p>
          <a:p>
            <a:pPr algn="just" rtl="1">
              <a:buFont typeface="Wingdings" panose="05000000000000000000" pitchFamily="2" charset="2"/>
              <a:buChar char="v"/>
            </a:pPr>
            <a:r>
              <a:rPr lang="fa-IR" sz="2200" b="1" dirty="0" smtClean="0">
                <a:cs typeface="B Nazanin" panose="00000400000000000000" pitchFamily="2" charset="-78"/>
              </a:rPr>
              <a:t>کارگرانی که در انبار فعالیت می کنند باید مجهز به وسایل حفاظت فردی مناسب بوده و کارت بهداشت داشته باشند.</a:t>
            </a:r>
          </a:p>
          <a:p>
            <a:pPr algn="just" rtl="1">
              <a:buFont typeface="Wingdings" panose="05000000000000000000" pitchFamily="2" charset="2"/>
              <a:buChar char="v"/>
            </a:pPr>
            <a:r>
              <a:rPr lang="fa-IR" sz="2200" b="1" dirty="0" smtClean="0">
                <a:cs typeface="B Nazanin" panose="00000400000000000000" pitchFamily="2" charset="-78"/>
              </a:rPr>
              <a:t>از انبار نمودن ظروف خالی و وسایل اسقاطی در داخل انبار باید احتراز شود.</a:t>
            </a:r>
          </a:p>
          <a:p>
            <a:pPr algn="just" rtl="1">
              <a:buFont typeface="Wingdings" panose="05000000000000000000" pitchFamily="2" charset="2"/>
              <a:buChar char="v"/>
            </a:pPr>
            <a:r>
              <a:rPr lang="fa-IR" sz="2200" b="1" dirty="0" smtClean="0">
                <a:cs typeface="B Nazanin" panose="00000400000000000000" pitchFamily="2" charset="-78"/>
              </a:rPr>
              <a:t>نظافت و گندزدایی انبار باید بطور منظم انجام شود.</a:t>
            </a:r>
          </a:p>
          <a:p>
            <a:pPr algn="just" rtl="1">
              <a:buFont typeface="Wingdings" panose="05000000000000000000" pitchFamily="2" charset="2"/>
              <a:buChar char="v"/>
            </a:pPr>
            <a:r>
              <a:rPr lang="fa-IR" sz="2200" b="1" dirty="0" smtClean="0">
                <a:cs typeface="B Nazanin" panose="00000400000000000000" pitchFamily="2" charset="-78"/>
              </a:rPr>
              <a:t>ورود افراد متفرقه به انبار مواد غذایی ممنوع می باشد.</a:t>
            </a: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یخچال و سردخانه</a:t>
            </a:r>
            <a:endParaRPr lang="en-US" sz="3200" b="1" dirty="0">
              <a:cs typeface="B Nazanin" panose="00000400000000000000" pitchFamily="2" charset="-78"/>
            </a:endParaRPr>
          </a:p>
        </p:txBody>
      </p:sp>
      <p:sp>
        <p:nvSpPr>
          <p:cNvPr id="5" name="Subtitle 2"/>
          <p:cNvSpPr txBox="1">
            <a:spLocks/>
          </p:cNvSpPr>
          <p:nvPr/>
        </p:nvSpPr>
        <p:spPr>
          <a:xfrm>
            <a:off x="1738054" y="1671364"/>
            <a:ext cx="9077898" cy="485226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یخچال یا سرخانه باید مجهز به دماسنج سالم بوده و درجه حرارت آنها بطور منظم و مرتب کنترل شود.</a:t>
            </a:r>
          </a:p>
          <a:p>
            <a:pPr algn="just" rtl="1">
              <a:buFont typeface="Wingdings" panose="05000000000000000000" pitchFamily="2" charset="2"/>
              <a:buChar char="v"/>
            </a:pPr>
            <a:r>
              <a:rPr lang="fa-IR" sz="2200" b="1" dirty="0" smtClean="0">
                <a:cs typeface="B Nazanin" panose="00000400000000000000" pitchFamily="2" charset="-78"/>
              </a:rPr>
              <a:t>نظافت و شستشوی داخل یخچال و سردخانه باید مرتبا انجام شود.</a:t>
            </a:r>
          </a:p>
          <a:p>
            <a:pPr algn="just" rtl="1">
              <a:buFont typeface="Wingdings" panose="05000000000000000000" pitchFamily="2" charset="2"/>
              <a:buChar char="v"/>
            </a:pPr>
            <a:r>
              <a:rPr lang="fa-IR" sz="2200" b="1" dirty="0" smtClean="0">
                <a:cs typeface="B Nazanin" panose="00000400000000000000" pitchFamily="2" charset="-78"/>
              </a:rPr>
              <a:t>به منظور جلوگیری از احتمال فساد در اثر قطع برق باید سردخانه مجهز به برق اضطراری باشد و سیستم برق آن ایمن باشد.</a:t>
            </a:r>
          </a:p>
          <a:p>
            <a:pPr algn="just" rtl="1">
              <a:buFont typeface="Wingdings" panose="05000000000000000000" pitchFamily="2" charset="2"/>
              <a:buChar char="v"/>
            </a:pPr>
            <a:r>
              <a:rPr lang="fa-IR" sz="2200" b="1" dirty="0" smtClean="0">
                <a:cs typeface="B Nazanin" panose="00000400000000000000" pitchFamily="2" charset="-78"/>
              </a:rPr>
              <a:t>لاشه های گوشت باید از چنگک آویزان گردد.</a:t>
            </a:r>
          </a:p>
          <a:p>
            <a:pPr algn="just" rtl="1">
              <a:buFont typeface="Wingdings" panose="05000000000000000000" pitchFamily="2" charset="2"/>
              <a:buChar char="v"/>
            </a:pPr>
            <a:r>
              <a:rPr lang="fa-IR" sz="2200" b="1" dirty="0" smtClean="0">
                <a:cs typeface="B Nazanin" panose="00000400000000000000" pitchFamily="2" charset="-78"/>
              </a:rPr>
              <a:t>از قراردادن موادغذایی بطور مستقیم و بدون داشتن ظرف مناسب در داخل یخچال و سردخانه جلوگیری شود.</a:t>
            </a:r>
          </a:p>
          <a:p>
            <a:pPr algn="just" rtl="1">
              <a:buFont typeface="Wingdings" panose="05000000000000000000" pitchFamily="2" charset="2"/>
              <a:buChar char="v"/>
            </a:pPr>
            <a:r>
              <a:rPr lang="fa-IR" sz="2200" b="1" dirty="0" smtClean="0">
                <a:cs typeface="B Nazanin" panose="00000400000000000000" pitchFamily="2" charset="-78"/>
              </a:rPr>
              <a:t>قبل از قراردادن سبزیجات و میوه جات در یخچال باید آنها را شستشو و ضدعفونی نمود.</a:t>
            </a:r>
          </a:p>
          <a:p>
            <a:pPr algn="just" rtl="1">
              <a:buFont typeface="Wingdings" panose="05000000000000000000" pitchFamily="2" charset="2"/>
              <a:buChar char="v"/>
            </a:pPr>
            <a:r>
              <a:rPr lang="fa-IR" sz="2200" b="1" dirty="0" smtClean="0">
                <a:cs typeface="B Nazanin" panose="00000400000000000000" pitchFamily="2" charset="-78"/>
              </a:rPr>
              <a:t>کارگران باید برای ورود به داخل سردخانه از کفش مخصوص سردخانه استفاده نمایند.</a:t>
            </a:r>
          </a:p>
          <a:p>
            <a:pPr algn="just" rtl="1">
              <a:buFont typeface="Wingdings" panose="05000000000000000000" pitchFamily="2" charset="2"/>
              <a:buChar char="v"/>
            </a:pPr>
            <a:r>
              <a:rPr lang="fa-IR" sz="2200" b="1" dirty="0" smtClean="0">
                <a:cs typeface="B Nazanin" panose="00000400000000000000" pitchFamily="2" charset="-78"/>
              </a:rPr>
              <a:t>ورود افراد متفرقه به داخل سردخانه ممنوع می باشد.</a:t>
            </a: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389614" y="708658"/>
            <a:ext cx="8915399" cy="5878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b="1" dirty="0" smtClean="0">
                <a:cs typeface="B Nazanin" panose="00000400000000000000" pitchFamily="2" charset="-78"/>
              </a:rPr>
              <a:t> شرایط استاندارد توالت</a:t>
            </a:r>
            <a:endParaRPr lang="en-US" sz="3200" b="1" dirty="0">
              <a:cs typeface="B Nazanin" panose="00000400000000000000" pitchFamily="2" charset="-78"/>
            </a:endParaRPr>
          </a:p>
        </p:txBody>
      </p:sp>
      <p:sp>
        <p:nvSpPr>
          <p:cNvPr id="5" name="Subtitle 2"/>
          <p:cNvSpPr txBox="1">
            <a:spLocks/>
          </p:cNvSpPr>
          <p:nvPr/>
        </p:nvSpPr>
        <p:spPr>
          <a:xfrm>
            <a:off x="1528549" y="1589476"/>
            <a:ext cx="9287403" cy="518663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buFont typeface="Wingdings" panose="05000000000000000000" pitchFamily="2" charset="2"/>
              <a:buChar char="v"/>
            </a:pPr>
            <a:r>
              <a:rPr lang="fa-IR" sz="2200" b="1" dirty="0" smtClean="0">
                <a:cs typeface="B Nazanin" panose="00000400000000000000" pitchFamily="2" charset="-78"/>
              </a:rPr>
              <a:t>توالت ها باید در فاصله و محل مناسب از ساختمان کارگاه قرارداشته باشد.</a:t>
            </a:r>
          </a:p>
          <a:p>
            <a:pPr algn="just" rtl="1">
              <a:buFont typeface="Wingdings" panose="05000000000000000000" pitchFamily="2" charset="2"/>
              <a:buChar char="v"/>
            </a:pPr>
            <a:r>
              <a:rPr lang="fa-IR" sz="2200" b="1" dirty="0" smtClean="0">
                <a:cs typeface="B Nazanin" panose="00000400000000000000" pitchFamily="2" charset="-78"/>
              </a:rPr>
              <a:t>دیوارها تا زیر سقف کاشی، بدون ترک خودرگی، به رنگ روشن و قابل شستشو باشند.</a:t>
            </a:r>
          </a:p>
          <a:p>
            <a:pPr algn="just" rtl="1">
              <a:buFont typeface="Wingdings" panose="05000000000000000000" pitchFamily="2" charset="2"/>
              <a:buChar char="v"/>
            </a:pPr>
            <a:r>
              <a:rPr lang="fa-IR" sz="2200" b="1" dirty="0" smtClean="0">
                <a:cs typeface="B Nazanin" panose="00000400000000000000" pitchFamily="2" charset="-78"/>
              </a:rPr>
              <a:t>سقف صاف، بدون ترک خودرگی، به رنگ روشن و قابل شستشو باشد.</a:t>
            </a:r>
          </a:p>
          <a:p>
            <a:pPr algn="just" rtl="1">
              <a:buFont typeface="Wingdings" panose="05000000000000000000" pitchFamily="2" charset="2"/>
              <a:buChar char="v"/>
            </a:pPr>
            <a:r>
              <a:rPr lang="fa-IR" sz="2200" b="1" dirty="0" smtClean="0">
                <a:cs typeface="B Nazanin" panose="00000400000000000000" pitchFamily="2" charset="-78"/>
              </a:rPr>
              <a:t>کف مقاوم، صاف، قابل شستشو و گندزدایی و ترجیحا از جنس موزاییک، سنگ و امثالهم باشد.</a:t>
            </a:r>
          </a:p>
          <a:p>
            <a:pPr algn="just" rtl="1">
              <a:buFont typeface="Wingdings" panose="05000000000000000000" pitchFamily="2" charset="2"/>
              <a:buChar char="v"/>
            </a:pPr>
            <a:r>
              <a:rPr lang="fa-IR" sz="2200" b="1" dirty="0" smtClean="0">
                <a:cs typeface="B Nazanin" panose="00000400000000000000" pitchFamily="2" charset="-78"/>
              </a:rPr>
              <a:t>کاسه توالت باید به رنگ روشن، صاف، بدون ترک خوردگی و قابل شستشو و گندزدایی باشد.</a:t>
            </a:r>
          </a:p>
          <a:p>
            <a:pPr algn="just" rtl="1">
              <a:buFont typeface="Wingdings" panose="05000000000000000000" pitchFamily="2" charset="2"/>
              <a:buChar char="v"/>
            </a:pPr>
            <a:r>
              <a:rPr lang="fa-IR" sz="2200" b="1" dirty="0" smtClean="0">
                <a:cs typeface="B Nazanin" panose="00000400000000000000" pitchFamily="2" charset="-78"/>
              </a:rPr>
              <a:t>توالت باید مجهز به سیفون و شتر گلو باشد.</a:t>
            </a:r>
          </a:p>
          <a:p>
            <a:pPr algn="just" rtl="1">
              <a:buFont typeface="Wingdings" panose="05000000000000000000" pitchFamily="2" charset="2"/>
              <a:buChar char="v"/>
            </a:pPr>
            <a:r>
              <a:rPr lang="fa-IR" sz="2200" b="1" dirty="0" smtClean="0">
                <a:cs typeface="B Nazanin" panose="00000400000000000000" pitchFamily="2" charset="-78"/>
              </a:rPr>
              <a:t>حداقل عرض توالت 80 سانتیمتر و حداقل طول آن یک متر باشد.</a:t>
            </a:r>
          </a:p>
          <a:p>
            <a:pPr algn="just" rtl="1">
              <a:buFont typeface="Wingdings" panose="05000000000000000000" pitchFamily="2" charset="2"/>
              <a:buChar char="v"/>
            </a:pPr>
            <a:r>
              <a:rPr lang="fa-IR" sz="2200" b="1" dirty="0" smtClean="0">
                <a:cs typeface="B Nazanin" panose="00000400000000000000" pitchFamily="2" charset="-78"/>
              </a:rPr>
              <a:t>توالت باید دارای شیرآب با شلنگ برداشت آب، تهویه، روشنایی کافی و سطل زباله درب دار زنگ نزن و قابل شستشو باشد.</a:t>
            </a:r>
          </a:p>
          <a:p>
            <a:pPr algn="just" rtl="1">
              <a:buFont typeface="Wingdings" panose="05000000000000000000" pitchFamily="2" charset="2"/>
              <a:buChar char="v"/>
            </a:pPr>
            <a:r>
              <a:rPr lang="fa-IR" sz="2200" b="1" dirty="0" smtClean="0">
                <a:cs typeface="B Nazanin" panose="00000400000000000000" pitchFamily="2" charset="-78"/>
              </a:rPr>
              <a:t>کلیه پنجره ها باید مجهز به توری ضدزنگ باشند.</a:t>
            </a:r>
          </a:p>
          <a:p>
            <a:pPr algn="just" rtl="1">
              <a:buFont typeface="Wingdings" panose="05000000000000000000" pitchFamily="2" charset="2"/>
              <a:buChar char="v"/>
            </a:pPr>
            <a:r>
              <a:rPr lang="fa-IR" sz="2200" b="1" dirty="0" smtClean="0">
                <a:cs typeface="B Nazanin" panose="00000400000000000000" pitchFamily="2" charset="-78"/>
              </a:rPr>
              <a:t>درب توالت باید مجهز به پشت بند درب باشد.</a:t>
            </a:r>
          </a:p>
          <a:p>
            <a:pPr algn="just" rtl="1">
              <a:buFont typeface="Wingdings" panose="05000000000000000000" pitchFamily="2" charset="2"/>
              <a:buChar char="v"/>
            </a:pPr>
            <a:r>
              <a:rPr lang="fa-IR" sz="2200" b="1" dirty="0" smtClean="0">
                <a:cs typeface="B Nazanin" panose="00000400000000000000" pitchFamily="2" charset="-78"/>
              </a:rPr>
              <a:t>شستشو و ضدعفونی توالت ها باید بطور منظم انجام شود.</a:t>
            </a:r>
          </a:p>
          <a:p>
            <a:pPr algn="just" rtl="1">
              <a:buFont typeface="Wingdings" panose="05000000000000000000" pitchFamily="2" charset="2"/>
              <a:buChar char="v"/>
            </a:pPr>
            <a:endParaRPr lang="fa-IR" sz="2200" b="1" dirty="0" smtClean="0">
              <a:cs typeface="B Nazanin" panose="00000400000000000000" pitchFamily="2" charset="-78"/>
            </a:endParaRPr>
          </a:p>
        </p:txBody>
      </p:sp>
    </p:spTree>
    <p:extLst>
      <p:ext uri="{BB962C8B-B14F-4D97-AF65-F5344CB8AC3E}">
        <p14:creationId xmlns:p14="http://schemas.microsoft.com/office/powerpoint/2010/main" val="3871038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1030</TotalTime>
  <Words>2585</Words>
  <Application>Microsoft Office PowerPoint</Application>
  <PresentationFormat>Widescreen</PresentationFormat>
  <Paragraphs>481</Paragraphs>
  <Slides>45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B Nazanin</vt:lpstr>
      <vt:lpstr>B Titr</vt:lpstr>
      <vt:lpstr>Century Gothic</vt:lpstr>
      <vt:lpstr>Times New Roman</vt:lpstr>
      <vt:lpstr>Wingdings</vt:lpstr>
      <vt:lpstr>Wingdings 3</vt:lpstr>
      <vt:lpstr>Wisp</vt:lpstr>
      <vt:lpstr>PowerPoint Presentation</vt:lpstr>
      <vt:lpstr>خود اظهاری کارفرمایان در  بهداشت کار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وهاجی نرگس</dc:creator>
  <cp:lastModifiedBy>Hekmat Rvaesh, Masoomeh</cp:lastModifiedBy>
  <cp:revision>135</cp:revision>
  <dcterms:created xsi:type="dcterms:W3CDTF">2019-08-26T07:06:06Z</dcterms:created>
  <dcterms:modified xsi:type="dcterms:W3CDTF">2020-06-22T07:27:37Z</dcterms:modified>
</cp:coreProperties>
</file>